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304" r:id="rId9"/>
    <p:sldId id="303" r:id="rId10"/>
    <p:sldId id="307" r:id="rId11"/>
    <p:sldId id="308" r:id="rId12"/>
    <p:sldId id="309" r:id="rId13"/>
    <p:sldId id="310" r:id="rId14"/>
    <p:sldId id="315" r:id="rId15"/>
    <p:sldId id="312" r:id="rId16"/>
    <p:sldId id="316" r:id="rId17"/>
    <p:sldId id="313" r:id="rId18"/>
    <p:sldId id="318" r:id="rId19"/>
    <p:sldId id="319" r:id="rId20"/>
    <p:sldId id="264" r:id="rId21"/>
    <p:sldId id="306" r:id="rId22"/>
    <p:sldId id="305" r:id="rId23"/>
    <p:sldId id="320" r:id="rId24"/>
    <p:sldId id="317" r:id="rId25"/>
    <p:sldId id="321" r:id="rId26"/>
    <p:sldId id="322" r:id="rId27"/>
    <p:sldId id="323" r:id="rId28"/>
    <p:sldId id="324" r:id="rId29"/>
    <p:sldId id="325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>
        <p:scale>
          <a:sx n="125" d="100"/>
          <a:sy n="125" d="100"/>
        </p:scale>
        <p:origin x="-3954" y="-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4024-9646-4B65-825C-11E19F655B43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FBAEE-E0E4-4B0A-AB1B-B8DC01BC3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7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38E1-33AC-4C37-8CE7-227C2662F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18DA3-26B6-49B4-8B66-A23AB391D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415D-5C06-4322-A806-22E3F973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4454D-5874-4EC1-A135-C30CF99C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C472-83C0-4207-9E18-DC595266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20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05FB-D904-4119-8F24-F675E462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2AE2F-0582-46C2-B454-F134DB1A0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FA394-BB24-4516-85B8-EE79FD51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737D-543A-49C5-9148-F1F543C2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F5EA5-5220-4002-8A9B-9ADC2E57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3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FBD6B-664B-47A8-B556-334AED908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0F5E6-DDD9-4459-9859-F44DEAB74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18105-85BD-4720-8BD7-12448365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3F67A-A69B-4E1E-8479-0DE69186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69713-85E4-4C27-BE4A-3623E5B1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74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E238-972D-435E-830A-7F710720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8B1C-50D8-4213-8667-BCD06DB4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7FBCA-4EFF-4CED-906B-A46C28354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66D4D-6A8E-4711-AC52-E3DAAC4D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DD914-9C44-4918-9650-D5A65E5E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69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3D7B-7302-425B-9C3A-34DD3A87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197D3-CFC6-4689-9252-F724C10FC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34F27-D276-4800-9E55-A09A1A7B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777E9-50FC-42F7-9F95-E4D94572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4B196-5F2A-424B-BAA9-6ED31917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9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D552-1481-46F5-8BFC-2C2DDA08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D08C-1842-4DC5-AA4F-117115768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31A11-19B3-4ED4-A5DB-8B1BF66A2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ECBE7-E256-4DDE-A8DC-F8366610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CD57D-9CF9-4E88-BB53-CB39FC1A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4CA46-CEFA-4C39-9981-F2F8FF97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83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C189-2795-4CFC-AEA5-784FDB4F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BE6F-CA27-4A35-B343-FECC48BF9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AF35A-C3B1-4B15-ADAA-DAF9C0BA6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4573E-1AA8-4548-B62C-9AB0ECAF7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9CD9B-C49B-432F-AC07-36CCDB0C1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9E346-264D-4627-96A6-A45CC79D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A37CD-7991-465C-B12D-C6D827A6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04935-1D46-4C1E-9148-A60ADC4A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61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5DFB-7F1B-4EB0-B54A-844CFE69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74FA9-3B9B-4980-A1D4-E1DA0C84E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FA4F3-862F-4768-8954-23B50735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8F84D-1906-4749-99E6-8FAB2EE5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89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7CC2D-F655-4B97-8BB9-C874A631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1B8E3-84C7-497B-AB91-5F0CE9AA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E8C43-19B6-45D2-81FA-CD1A47F8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02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D868-6F8D-4020-BFEA-CA804CEF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EE851-213A-453D-AA14-9CBA19425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B698D-3429-4B42-8E96-D6E5DB1AC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8C327-248F-4C56-B020-08001CEB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557A7-3F7D-4870-831B-32BEA50C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690C-F189-45FA-839B-C3635AA4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062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1DEF-A1D7-4F8B-A9DA-C6864360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942AD-82A9-441E-A4D7-DDD841635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C06CA-47C2-479E-B3EE-60FADA5D0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4399-6F3A-4CBB-AAF7-DB3918B9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7F5BD-AF21-46F2-B649-DE48EB94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0D148-0F0D-4982-89D4-8170C0BB4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62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32135-0CB5-48FA-8864-922E75A0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0FC1-4352-41BB-997B-B6C07ABCD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86505-EE5D-4A83-9AB5-FF1425C59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24/10/2022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2EDE-2D98-4531-9737-C9773B039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Feature Extraction Neural Networks for Quantum Kernel classifiers: low-energy background rejection in Xenon-Doped LArTPC detectors ​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A8747-1118-4CAF-A7DA-7B0C6EEA2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C37BF-32F1-457F-B9D2-A4D85425EC3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84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6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5" Type="http://schemas.openxmlformats.org/officeDocument/2006/relationships/image" Target="../media/image78.png"/><Relationship Id="rId10" Type="http://schemas.openxmlformats.org/officeDocument/2006/relationships/image" Target="../media/image71.png"/><Relationship Id="rId4" Type="http://schemas.openxmlformats.org/officeDocument/2006/relationships/image" Target="../media/image23.png"/><Relationship Id="rId9" Type="http://schemas.openxmlformats.org/officeDocument/2006/relationships/image" Target="../media/image70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8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0.png"/><Relationship Id="rId10" Type="http://schemas.openxmlformats.org/officeDocument/2006/relationships/image" Target="../media/image96.png"/><Relationship Id="rId4" Type="http://schemas.openxmlformats.org/officeDocument/2006/relationships/image" Target="../media/image90.sv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89.png"/><Relationship Id="rId7" Type="http://schemas.openxmlformats.org/officeDocument/2006/relationships/image" Target="../media/image10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90.sv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24.png"/><Relationship Id="rId7" Type="http://schemas.openxmlformats.org/officeDocument/2006/relationships/image" Target="../media/image1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5.svg"/><Relationship Id="rId9" Type="http://schemas.openxmlformats.org/officeDocument/2006/relationships/image" Target="../media/image1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eb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17E3-9240-47B3-B8CC-26DFAAC68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90" y="3720295"/>
            <a:ext cx="9083593" cy="128183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Extraction Neural Networks for Quantum Kernel classifiers: low-energy background rejection in Xenon-Doped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LArTPC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detectors </a:t>
            </a:r>
            <a:r>
              <a:rPr lang="en-US" sz="2400" b="1" dirty="0">
                <a:solidFill>
                  <a:schemeClr val="tx2"/>
                </a:solidFill>
                <a:latin typeface="Arial (Headin"/>
                <a:cs typeface="Arial" panose="020B0604020202020204" pitchFamily="34" charset="0"/>
              </a:rPr>
              <a:t>​</a:t>
            </a:r>
            <a:endParaRPr lang="it-IT" sz="2400" b="1" dirty="0">
              <a:solidFill>
                <a:schemeClr val="tx2"/>
              </a:solidFill>
              <a:latin typeface="Arial (Headin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AA881-F31D-44E1-B734-FAD853B9EFFC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UNIVERSITÀ DEGLI STUDI DI MILANO - BICOCCA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DEAFD-9B68-4D78-8146-9A8DB9597517}"/>
              </a:ext>
            </a:extLst>
          </p:cNvPr>
          <p:cNvSpPr/>
          <p:nvPr/>
        </p:nvSpPr>
        <p:spPr>
          <a:xfrm>
            <a:off x="-6" y="6334780"/>
            <a:ext cx="12192000" cy="52322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B9A7AB-0F69-4A00-B548-816973E0A1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286" y="2117453"/>
            <a:ext cx="1503400" cy="14859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CCCBA2-2570-40AB-833E-1E6E7B04579D}"/>
              </a:ext>
            </a:extLst>
          </p:cNvPr>
          <p:cNvSpPr txBox="1"/>
          <p:nvPr/>
        </p:nvSpPr>
        <p:spPr>
          <a:xfrm>
            <a:off x="2903159" y="1041303"/>
            <a:ext cx="6385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Scuola di Scienze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Dipartimento di Fisica «Giuseppe Occhialini»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Corso di Laurea Magistrale in Fisica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CFAD2-24F0-4FEE-915C-B46B5308130E}"/>
              </a:ext>
            </a:extLst>
          </p:cNvPr>
          <p:cNvSpPr txBox="1"/>
          <p:nvPr/>
        </p:nvSpPr>
        <p:spPr>
          <a:xfrm>
            <a:off x="1905253" y="6401851"/>
            <a:ext cx="838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Anno Accademico 2021/2022 – Sessione di Ottobre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65729D-BC78-4065-A253-B052D828BD02}"/>
              </a:ext>
            </a:extLst>
          </p:cNvPr>
          <p:cNvSpPr txBox="1"/>
          <p:nvPr/>
        </p:nvSpPr>
        <p:spPr>
          <a:xfrm>
            <a:off x="9028683" y="5105809"/>
            <a:ext cx="2749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Tesi di Laurea Magistrale</a:t>
            </a:r>
          </a:p>
          <a:p>
            <a:pPr algn="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Roberto Moretti</a:t>
            </a:r>
          </a:p>
          <a:p>
            <a:pPr algn="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Matr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. 825617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DACFC5-5DCE-44BC-82C8-C402E92B2268}"/>
              </a:ext>
            </a:extLst>
          </p:cNvPr>
          <p:cNvSpPr txBox="1"/>
          <p:nvPr/>
        </p:nvSpPr>
        <p:spPr>
          <a:xfrm>
            <a:off x="413782" y="5105809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Relatore: 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dott. Andrea Giachero</a:t>
            </a:r>
          </a:p>
          <a:p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Correlatore: 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dott. Daniele Guffanti</a:t>
            </a:r>
          </a:p>
          <a:p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Relatore esterno: 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dott. Michele Grossi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A0F96A-0F45-382F-4FF9-0EC30E113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22" y="1044968"/>
            <a:ext cx="1742545" cy="13940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B50448-0116-F009-D8AB-C9F8F629FF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3224" y="1865160"/>
            <a:ext cx="2876043" cy="12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3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C4FF433-BADE-49A0-AE6E-B8A36D1A2354}"/>
              </a:ext>
            </a:extLst>
          </p:cNvPr>
          <p:cNvSpPr/>
          <p:nvPr/>
        </p:nvSpPr>
        <p:spPr>
          <a:xfrm>
            <a:off x="7096237" y="3577848"/>
            <a:ext cx="3657599" cy="26180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10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DD1BE-994E-4B23-B63E-D7480EC5EEC7}"/>
              </a:ext>
            </a:extLst>
          </p:cNvPr>
          <p:cNvSpPr txBox="1"/>
          <p:nvPr/>
        </p:nvSpPr>
        <p:spPr>
          <a:xfrm>
            <a:off x="357593" y="1134824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Heuristic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approach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arbitrary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circuits</a:t>
            </a:r>
            <a:endParaRPr lang="it-IT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E61FA-62E2-4DD3-A4B8-17798DD1A53C}"/>
              </a:ext>
            </a:extLst>
          </p:cNvPr>
          <p:cNvSpPr txBox="1"/>
          <p:nvPr/>
        </p:nvSpPr>
        <p:spPr>
          <a:xfrm>
            <a:off x="357593" y="3637481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Meta-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heuristic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approach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Genetic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endParaRPr lang="it-IT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DCE205-6100-4C3F-BFA9-12695A22C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263" y="2354834"/>
            <a:ext cx="2413000" cy="65459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7089B58-B4FE-4F97-B0E2-641D45CA7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3556" y="2372420"/>
            <a:ext cx="2798051" cy="65459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715B258-6B8D-4091-8DE4-CA65DF8F3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618" y="1232074"/>
            <a:ext cx="3646403" cy="74835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C2985B-3C8D-46FD-B2FE-F12E3A74C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4751" y="1218338"/>
            <a:ext cx="1327754" cy="6980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98373C-8C66-4011-AE13-83CC11253ADB}"/>
              </a:ext>
            </a:extLst>
          </p:cNvPr>
          <p:cNvSpPr txBox="1"/>
          <p:nvPr/>
        </p:nvSpPr>
        <p:spPr>
          <a:xfrm>
            <a:off x="62586" y="4066931"/>
            <a:ext cx="52275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indent="-406390">
              <a:buSzPts val="1200"/>
              <a:buFont typeface="Proxima Nova"/>
              <a:buChar char="●"/>
            </a:pPr>
            <a:r>
              <a:rPr lang="en-US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Fitness function </a:t>
            </a: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– quantifies the goodness of a kernel.</a:t>
            </a:r>
          </a:p>
          <a:p>
            <a:pPr marL="609585" indent="-406390">
              <a:buSzPts val="1200"/>
              <a:buFont typeface="Proxima Nova"/>
              <a:buChar char="●"/>
            </a:pPr>
            <a:r>
              <a:rPr lang="en-US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Mutation</a:t>
            </a: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and </a:t>
            </a:r>
            <a:r>
              <a:rPr lang="en-US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Crossover</a:t>
            </a: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operators – introduce variability through generations.</a:t>
            </a:r>
          </a:p>
          <a:p>
            <a:pPr marL="609585" indent="-406390">
              <a:buSzPts val="1200"/>
              <a:buFont typeface="Proxima Nova"/>
              <a:buChar char="●"/>
            </a:pP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 </a:t>
            </a:r>
            <a:r>
              <a:rPr lang="en-US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parent/offspring </a:t>
            </a: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selection criteria.</a:t>
            </a:r>
          </a:p>
          <a:p>
            <a:pPr marL="609585" indent="-406390">
              <a:buSzPts val="1200"/>
              <a:buFont typeface="Proxima Nova"/>
              <a:buChar char="●"/>
            </a:pP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Initial population – Generation zero.</a:t>
            </a:r>
          </a:p>
          <a:p>
            <a:pPr marL="609585" indent="-406390">
              <a:buSzPts val="1200"/>
              <a:buFont typeface="Proxima Nova"/>
              <a:buChar char="●"/>
            </a:pPr>
            <a:endParaRPr lang="en-US"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203195">
              <a:buSzPts val="1200"/>
            </a:pPr>
            <a:r>
              <a:rPr lang="en-US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Goal: </a:t>
            </a:r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specialize the kernel population for the given classification task.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B8A031-AE8B-4154-9BAD-7D4CC0965C3E}"/>
              </a:ext>
            </a:extLst>
          </p:cNvPr>
          <p:cNvSpPr txBox="1"/>
          <p:nvPr/>
        </p:nvSpPr>
        <p:spPr>
          <a:xfrm>
            <a:off x="357593" y="1584740"/>
            <a:ext cx="49234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Creating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with trial and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error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, or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suggested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symmetries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in the feature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distribution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endParaRPr lang="it-IT" sz="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Z, ZZ: 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Pauli Feature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C1, C2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Defined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arbirarily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86793A8-A7B9-41D2-AC69-A5AF0D041DF3}"/>
              </a:ext>
            </a:extLst>
          </p:cNvPr>
          <p:cNvSpPr/>
          <p:nvPr/>
        </p:nvSpPr>
        <p:spPr>
          <a:xfrm>
            <a:off x="5408814" y="4563027"/>
            <a:ext cx="1452973" cy="651067"/>
          </a:xfrm>
          <a:prstGeom prst="roundRect">
            <a:avLst/>
          </a:prstGeom>
          <a:solidFill>
            <a:schemeClr val="accent6">
              <a:alpha val="6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it-IT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population</a:t>
            </a:r>
            <a:endParaRPr lang="it-IT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C322BB-DFFF-436F-8F23-5DCD1550E9B3}"/>
              </a:ext>
            </a:extLst>
          </p:cNvPr>
          <p:cNvSpPr/>
          <p:nvPr/>
        </p:nvSpPr>
        <p:spPr>
          <a:xfrm>
            <a:off x="7617068" y="3772095"/>
            <a:ext cx="2791040" cy="530087"/>
          </a:xfrm>
          <a:prstGeom prst="roundRect">
            <a:avLst/>
          </a:prstGeom>
          <a:solidFill>
            <a:schemeClr val="accent6">
              <a:alpha val="6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Mutation</a:t>
            </a:r>
            <a:r>
              <a:rPr lang="it-IT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/Crossover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B7C081-9373-4223-A697-B26A7A56B9F7}"/>
              </a:ext>
            </a:extLst>
          </p:cNvPr>
          <p:cNvSpPr/>
          <p:nvPr/>
        </p:nvSpPr>
        <p:spPr>
          <a:xfrm>
            <a:off x="7575254" y="4534664"/>
            <a:ext cx="2885256" cy="530087"/>
          </a:xfrm>
          <a:prstGeom prst="roundRect">
            <a:avLst/>
          </a:prstGeom>
          <a:solidFill>
            <a:schemeClr val="accent6">
              <a:alpha val="6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Selection</a:t>
            </a:r>
            <a:endParaRPr lang="it-IT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70B1073-B915-4D04-9AA9-D3800F381838}"/>
              </a:ext>
            </a:extLst>
          </p:cNvPr>
          <p:cNvSpPr/>
          <p:nvPr/>
        </p:nvSpPr>
        <p:spPr>
          <a:xfrm>
            <a:off x="7575255" y="5275820"/>
            <a:ext cx="2885256" cy="530087"/>
          </a:xfrm>
          <a:prstGeom prst="roundRect">
            <a:avLst/>
          </a:prstGeom>
          <a:solidFill>
            <a:schemeClr val="accent6">
              <a:alpha val="6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Stop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criterion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satisfied</a:t>
            </a:r>
            <a:endParaRPr lang="it-IT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87D07F-B63A-4CF0-8653-897C96C4A00F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012588" y="4302182"/>
            <a:ext cx="5294" cy="23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C19C26-7744-4FBD-96A0-3D114D31183D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9017882" y="5064751"/>
            <a:ext cx="1" cy="21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4F1ADEC-8614-4225-9545-19982A80B4E2}"/>
              </a:ext>
            </a:extLst>
          </p:cNvPr>
          <p:cNvSpPr/>
          <p:nvPr/>
        </p:nvSpPr>
        <p:spPr>
          <a:xfrm>
            <a:off x="10972635" y="4534664"/>
            <a:ext cx="1043555" cy="530087"/>
          </a:xfrm>
          <a:prstGeom prst="roundRect">
            <a:avLst/>
          </a:prstGeom>
          <a:solidFill>
            <a:schemeClr val="accent6">
              <a:alpha val="6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490483-90C4-42D7-AC3B-275F42E662B5}"/>
              </a:ext>
            </a:extLst>
          </p:cNvPr>
          <p:cNvSpPr txBox="1"/>
          <p:nvPr/>
        </p:nvSpPr>
        <p:spPr>
          <a:xfrm>
            <a:off x="8311114" y="325593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C4FD4D0-2F22-42FA-B14E-A46AF36367B2}"/>
              </a:ext>
            </a:extLst>
          </p:cNvPr>
          <p:cNvSpPr txBox="1"/>
          <p:nvPr/>
        </p:nvSpPr>
        <p:spPr>
          <a:xfrm>
            <a:off x="9329267" y="5776838"/>
            <a:ext cx="550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True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4D66B3C-61D5-4234-A403-7BFF2E441760}"/>
              </a:ext>
            </a:extLst>
          </p:cNvPr>
          <p:cNvSpPr txBox="1"/>
          <p:nvPr/>
        </p:nvSpPr>
        <p:spPr>
          <a:xfrm>
            <a:off x="8038632" y="577683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False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4965F6-760B-441E-946D-FA12B60A82E0}"/>
              </a:ext>
            </a:extLst>
          </p:cNvPr>
          <p:cNvCxnSpPr>
            <a:cxnSpLocks/>
          </p:cNvCxnSpPr>
          <p:nvPr/>
        </p:nvCxnSpPr>
        <p:spPr>
          <a:xfrm flipH="1">
            <a:off x="7321854" y="5930727"/>
            <a:ext cx="752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D8C744D-0358-4535-910B-FDEC43A0784A}"/>
              </a:ext>
            </a:extLst>
          </p:cNvPr>
          <p:cNvCxnSpPr>
            <a:cxnSpLocks/>
          </p:cNvCxnSpPr>
          <p:nvPr/>
        </p:nvCxnSpPr>
        <p:spPr>
          <a:xfrm>
            <a:off x="7321854" y="4037139"/>
            <a:ext cx="0" cy="1893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789C4C7-7ED9-42C3-B3B7-02A36956C6F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321854" y="4037137"/>
            <a:ext cx="2952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29A12AF-3546-4450-B1F9-15D9338CAD63}"/>
              </a:ext>
            </a:extLst>
          </p:cNvPr>
          <p:cNvCxnSpPr>
            <a:cxnSpLocks/>
            <a:endCxn id="130" idx="3"/>
          </p:cNvCxnSpPr>
          <p:nvPr/>
        </p:nvCxnSpPr>
        <p:spPr>
          <a:xfrm flipH="1">
            <a:off x="9879418" y="5930727"/>
            <a:ext cx="1614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409AF5C-0749-4EFC-920D-A5900661CB7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11494413" y="5064751"/>
            <a:ext cx="0" cy="86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2D679CD0-926F-4B64-BB02-FCC578EBBF1C}"/>
              </a:ext>
            </a:extLst>
          </p:cNvPr>
          <p:cNvSpPr txBox="1"/>
          <p:nvPr/>
        </p:nvSpPr>
        <p:spPr>
          <a:xfrm>
            <a:off x="6205825" y="836436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EFD26DF-57F1-4F84-A478-407B1B68435D}"/>
              </a:ext>
            </a:extLst>
          </p:cNvPr>
          <p:cNvSpPr txBox="1"/>
          <p:nvPr/>
        </p:nvSpPr>
        <p:spPr>
          <a:xfrm>
            <a:off x="9138969" y="877520"/>
            <a:ext cx="115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ZZ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E6341F6-AD18-48D0-8D5C-237CF0F589CA}"/>
              </a:ext>
            </a:extLst>
          </p:cNvPr>
          <p:cNvSpPr txBox="1"/>
          <p:nvPr/>
        </p:nvSpPr>
        <p:spPr>
          <a:xfrm>
            <a:off x="6700087" y="2070622"/>
            <a:ext cx="92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C1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A4AC716-5045-4CD3-9903-62AE61A232C8}"/>
              </a:ext>
            </a:extLst>
          </p:cNvPr>
          <p:cNvSpPr txBox="1"/>
          <p:nvPr/>
        </p:nvSpPr>
        <p:spPr>
          <a:xfrm>
            <a:off x="9995436" y="2005961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C2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A14DF67-E87C-4C13-88CD-7A0FDDACA63D}"/>
              </a:ext>
            </a:extLst>
          </p:cNvPr>
          <p:cNvCxnSpPr>
            <a:cxnSpLocks/>
          </p:cNvCxnSpPr>
          <p:nvPr/>
        </p:nvCxnSpPr>
        <p:spPr>
          <a:xfrm>
            <a:off x="6132626" y="3960646"/>
            <a:ext cx="9664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878A41C-368B-47A0-B0F2-770DAD960BD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132626" y="3960646"/>
            <a:ext cx="2675" cy="60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76;p14">
            <a:extLst>
              <a:ext uri="{FF2B5EF4-FFF2-40B4-BE49-F238E27FC236}">
                <a16:creationId xmlns:a16="http://schemas.microsoft.com/office/drawing/2014/main" id="{06AD23AA-5598-879B-EE3D-4FA1BBB65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Quantum Kernel </a:t>
            </a:r>
            <a:r>
              <a:rPr lang="it-IT" b="1" dirty="0" err="1">
                <a:cs typeface="Helvetica" panose="020B0604020202020204" pitchFamily="34" charset="0"/>
              </a:rPr>
              <a:t>choices</a:t>
            </a:r>
            <a:endParaRPr b="1" dirty="0">
              <a:cs typeface="Helvetica" panose="020B0604020202020204" pitchFamily="34" charset="0"/>
            </a:endParaRPr>
          </a:p>
        </p:txBody>
      </p:sp>
      <p:sp>
        <p:nvSpPr>
          <p:cNvPr id="2" name="Parentesi graffa aperta 1">
            <a:extLst>
              <a:ext uri="{FF2B5EF4-FFF2-40B4-BE49-F238E27FC236}">
                <a16:creationId xmlns:a16="http://schemas.microsoft.com/office/drawing/2014/main" id="{690156B2-EB5C-1CB3-5BAE-BF34D8CDA705}"/>
              </a:ext>
            </a:extLst>
          </p:cNvPr>
          <p:cNvSpPr/>
          <p:nvPr/>
        </p:nvSpPr>
        <p:spPr>
          <a:xfrm flipH="1">
            <a:off x="11562207" y="1030650"/>
            <a:ext cx="335711" cy="20441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B2133A-F176-6B51-7AFA-91426E96E393}"/>
              </a:ext>
            </a:extLst>
          </p:cNvPr>
          <p:cNvSpPr txBox="1"/>
          <p:nvPr/>
        </p:nvSpPr>
        <p:spPr>
          <a:xfrm>
            <a:off x="10561886" y="3036413"/>
            <a:ext cx="158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Two-</a:t>
            </a:r>
            <a:r>
              <a:rPr lang="it-IT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qubits</a:t>
            </a:r>
            <a:r>
              <a:rPr lang="it-IT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27721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2B5B9C2-D195-B020-0D71-0168053563D7}"/>
              </a:ext>
            </a:extLst>
          </p:cNvPr>
          <p:cNvSpPr/>
          <p:nvPr/>
        </p:nvSpPr>
        <p:spPr>
          <a:xfrm>
            <a:off x="2183165" y="1806284"/>
            <a:ext cx="1371600" cy="13832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25E9712-E546-9320-AAE3-393D484AE7B2}"/>
              </a:ext>
            </a:extLst>
          </p:cNvPr>
          <p:cNvSpPr/>
          <p:nvPr/>
        </p:nvSpPr>
        <p:spPr>
          <a:xfrm>
            <a:off x="455432" y="1806956"/>
            <a:ext cx="1341437" cy="12009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11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B0943B-68B5-4A74-A967-BBEA15B5E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7499" y="3686238"/>
            <a:ext cx="7742238" cy="27177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94B3C2D-BB1D-4616-B9B0-615B3F55E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7499" y="940592"/>
            <a:ext cx="7742237" cy="271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F8CED-7928-46EE-B6FB-B2324BF3F81F}"/>
                  </a:ext>
                </a:extLst>
              </p:cNvPr>
              <p:cNvSpPr txBox="1"/>
              <p:nvPr/>
            </p:nvSpPr>
            <p:spPr>
              <a:xfrm>
                <a:off x="152401" y="3318241"/>
                <a:ext cx="397509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Best kernels: C2 and RBF.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C2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has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steepest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validation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curve.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∼66%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F8CED-7928-46EE-B6FB-B2324BF3F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3318241"/>
                <a:ext cx="3975098" cy="1107996"/>
              </a:xfrm>
              <a:prstGeom prst="rect">
                <a:avLst/>
              </a:prstGeom>
              <a:blipFill>
                <a:blip r:embed="rId7"/>
                <a:stretch>
                  <a:fillRect l="-613" t="-2747" b="-60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DB435-FD05-4677-AB5D-F7872178FB47}"/>
                  </a:ext>
                </a:extLst>
              </p:cNvPr>
              <p:cNvSpPr txBox="1"/>
              <p:nvPr/>
            </p:nvSpPr>
            <p:spPr>
              <a:xfrm>
                <a:off x="166592" y="4475749"/>
                <a:ext cx="380523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All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kernels share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similar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behaviour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∼64%.</m:t>
                    </m:r>
                  </m:oMath>
                </a14:m>
                <a:endParaRPr lang="it-IT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DB435-FD05-4677-AB5D-F7872178F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" y="4475749"/>
                <a:ext cx="3805237" cy="1138773"/>
              </a:xfrm>
              <a:prstGeom prst="rect">
                <a:avLst/>
              </a:prstGeom>
              <a:blipFill>
                <a:blip r:embed="rId8"/>
                <a:stretch>
                  <a:fillRect l="-640" t="-1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A0D8FC-8D39-B742-0A23-C1680292AFC0}"/>
              </a:ext>
            </a:extLst>
          </p:cNvPr>
          <p:cNvSpPr txBox="1"/>
          <p:nvPr/>
        </p:nvSpPr>
        <p:spPr>
          <a:xfrm>
            <a:off x="297291" y="1055111"/>
            <a:ext cx="354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SVM and QSVM – </a:t>
            </a:r>
            <a:r>
              <a:rPr lang="it-IT" dirty="0" err="1"/>
              <a:t>two</a:t>
            </a:r>
            <a:r>
              <a:rPr lang="it-IT" dirty="0"/>
              <a:t> feature case.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C7AC83-C6B5-59F3-BD08-9CA86A16198B}"/>
              </a:ext>
            </a:extLst>
          </p:cNvPr>
          <p:cNvSpPr txBox="1"/>
          <p:nvPr/>
        </p:nvSpPr>
        <p:spPr>
          <a:xfrm>
            <a:off x="495208" y="1821381"/>
            <a:ext cx="1261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Classical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Linear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Polynomial</a:t>
            </a:r>
            <a:endParaRPr lang="it-I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Rbf</a:t>
            </a:r>
            <a:endParaRPr lang="it-I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44E0EE8-8817-97BF-D6D1-18AC6934F8D2}"/>
              </a:ext>
            </a:extLst>
          </p:cNvPr>
          <p:cNvSpPr txBox="1"/>
          <p:nvPr/>
        </p:nvSpPr>
        <p:spPr>
          <a:xfrm>
            <a:off x="2231611" y="1806284"/>
            <a:ext cx="127470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Quantum:</a:t>
            </a:r>
          </a:p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Z </a:t>
            </a:r>
          </a:p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ZZ (</a:t>
            </a:r>
            <a:r>
              <a:rPr lang="it-IT" sz="16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ent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C1 (</a:t>
            </a:r>
            <a:r>
              <a:rPr lang="it-IT" sz="16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ent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C2</a:t>
            </a:r>
          </a:p>
        </p:txBody>
      </p:sp>
      <p:sp>
        <p:nvSpPr>
          <p:cNvPr id="21" name="Google Shape;76;p14">
            <a:extLst>
              <a:ext uri="{FF2B5EF4-FFF2-40B4-BE49-F238E27FC236}">
                <a16:creationId xmlns:a16="http://schemas.microsoft.com/office/drawing/2014/main" id="{1E9540E7-3588-E175-92BC-65DA929C5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Two-</a:t>
            </a:r>
            <a:r>
              <a:rPr lang="it-IT" b="1" dirty="0" err="1">
                <a:cs typeface="Helvetica" panose="020B0604020202020204" pitchFamily="34" charset="0"/>
              </a:rPr>
              <a:t>qubits</a:t>
            </a:r>
            <a:r>
              <a:rPr lang="it-IT" b="1" dirty="0">
                <a:cs typeface="Helvetica" panose="020B0604020202020204" pitchFamily="34" charset="0"/>
              </a:rPr>
              <a:t> QSVM</a:t>
            </a:r>
            <a:endParaRPr b="1" dirty="0">
              <a:cs typeface="Helvetica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A2D3CE-B43A-A096-ADF9-B5C8EEE8F9F8}"/>
              </a:ext>
            </a:extLst>
          </p:cNvPr>
          <p:cNvSpPr txBox="1"/>
          <p:nvPr/>
        </p:nvSpPr>
        <p:spPr>
          <a:xfrm>
            <a:off x="4590552" y="102884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CNN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6750D1C-7336-25F4-E520-4BB84E95E246}"/>
              </a:ext>
            </a:extLst>
          </p:cNvPr>
          <p:cNvSpPr txBox="1"/>
          <p:nvPr/>
        </p:nvSpPr>
        <p:spPr>
          <a:xfrm>
            <a:off x="8470035" y="103358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CNN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83BA54-7CB4-276E-1522-6A3B028241EB}"/>
              </a:ext>
            </a:extLst>
          </p:cNvPr>
          <p:cNvSpPr txBox="1"/>
          <p:nvPr/>
        </p:nvSpPr>
        <p:spPr>
          <a:xfrm>
            <a:off x="8487059" y="3775646"/>
            <a:ext cx="57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ATN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1CAA8F-A783-BF98-A72A-7313A6BC28CE}"/>
              </a:ext>
            </a:extLst>
          </p:cNvPr>
          <p:cNvSpPr txBox="1"/>
          <p:nvPr/>
        </p:nvSpPr>
        <p:spPr>
          <a:xfrm>
            <a:off x="4607576" y="3774816"/>
            <a:ext cx="57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ATN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86921F2-AAF0-CDF8-EE3F-A7FF6D3CC4D8}"/>
              </a:ext>
            </a:extLst>
          </p:cNvPr>
          <p:cNvSpPr txBox="1"/>
          <p:nvPr/>
        </p:nvSpPr>
        <p:spPr>
          <a:xfrm>
            <a:off x="152401" y="5605725"/>
            <a:ext cx="368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Ideal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QSVMs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been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classically</a:t>
            </a:r>
            <a:endParaRPr lang="it-IT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43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12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-6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593D3AD-2F33-4D1D-92BA-D14CF4727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69" t="10275"/>
          <a:stretch/>
        </p:blipFill>
        <p:spPr>
          <a:xfrm>
            <a:off x="7324800" y="938856"/>
            <a:ext cx="3571803" cy="2490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075EF15-6DC9-755C-A788-70AB16E5D1CF}"/>
                  </a:ext>
                </a:extLst>
              </p:cNvPr>
              <p:cNvSpPr txBox="1"/>
              <p:nvPr/>
            </p:nvSpPr>
            <p:spPr>
              <a:xfrm>
                <a:off x="227673" y="1226067"/>
                <a:ext cx="424983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More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qubits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features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have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been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added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explore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larger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embedding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spaces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Some Quantum Kernels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tends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lose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generalizability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when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increasing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circuit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size.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on a training set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higher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Quantum Kernels,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especially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ones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with entanglements. </a:t>
                </a:r>
              </a:p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Quantum Kernels with entanglement are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very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expressive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risk of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overfitting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075EF15-6DC9-755C-A788-70AB16E5D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73" y="1226067"/>
                <a:ext cx="4249838" cy="3539430"/>
              </a:xfrm>
              <a:prstGeom prst="rect">
                <a:avLst/>
              </a:prstGeom>
              <a:blipFill>
                <a:blip r:embed="rId5"/>
                <a:stretch>
                  <a:fillRect l="-717" t="-516" b="-12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795A8999-4DA0-380E-7648-882626214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985" y="3419538"/>
            <a:ext cx="6805926" cy="269191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244DC1-7E25-E49F-842C-6B047E112454}"/>
              </a:ext>
            </a:extLst>
          </p:cNvPr>
          <p:cNvSpPr txBox="1"/>
          <p:nvPr/>
        </p:nvSpPr>
        <p:spPr>
          <a:xfrm>
            <a:off x="233816" y="4853362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such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kernels, the Gram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matrix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8B3ACEF-EE0B-9BB1-BE65-918E27BF166F}"/>
              </a:ext>
            </a:extLst>
          </p:cNvPr>
          <p:cNvSpPr txBox="1"/>
          <p:nvPr/>
        </p:nvSpPr>
        <p:spPr>
          <a:xfrm>
            <a:off x="253441" y="5733672"/>
            <a:ext cx="2521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approximates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the Identity.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47E577A-FFBE-F2CA-C6CE-6E7A304A738F}"/>
              </a:ext>
            </a:extLst>
          </p:cNvPr>
          <p:cNvSpPr txBox="1"/>
          <p:nvPr/>
        </p:nvSpPr>
        <p:spPr>
          <a:xfrm>
            <a:off x="9821059" y="6047852"/>
            <a:ext cx="1873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 i="1" dirty="0" err="1"/>
              <a:t>Kernel’s</a:t>
            </a:r>
            <a:r>
              <a:rPr lang="it-IT" sz="1100" i="1" dirty="0"/>
              <a:t> Gram </a:t>
            </a:r>
            <a:r>
              <a:rPr lang="it-IT" sz="1100" i="1" dirty="0" err="1"/>
              <a:t>matrices</a:t>
            </a:r>
            <a:r>
              <a:rPr lang="it-IT" sz="1100" i="1" dirty="0"/>
              <a:t>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993ECF-4CFE-D4BA-7480-593C880EBCC5}"/>
              </a:ext>
            </a:extLst>
          </p:cNvPr>
          <p:cNvSpPr txBox="1"/>
          <p:nvPr/>
        </p:nvSpPr>
        <p:spPr>
          <a:xfrm>
            <a:off x="4805681" y="6047852"/>
            <a:ext cx="3940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 i="1" dirty="0"/>
              <a:t>Training </a:t>
            </a:r>
            <a:r>
              <a:rPr lang="it-IT" sz="1100" i="1" dirty="0" err="1"/>
              <a:t>accuracies</a:t>
            </a:r>
            <a:r>
              <a:rPr lang="it-IT" sz="1100" i="1" dirty="0"/>
              <a:t> with CNN-</a:t>
            </a:r>
            <a:r>
              <a:rPr lang="it-IT" sz="1100" i="1" dirty="0" err="1"/>
              <a:t>extracted</a:t>
            </a:r>
            <a:r>
              <a:rPr lang="it-IT" sz="1100" i="1" dirty="0"/>
              <a:t>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C54DFB8D-5991-9B65-1BD4-81116FDB125B}"/>
                  </a:ext>
                </a:extLst>
              </p:cNvPr>
              <p:cNvSpPr txBox="1"/>
              <p:nvPr/>
            </p:nvSpPr>
            <p:spPr>
              <a:xfrm>
                <a:off x="1212999" y="5303263"/>
                <a:ext cx="3167790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〈</m:t>
                      </m:r>
                      <m:r>
                        <a:rPr lang="ar-AE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𝜙</m:t>
                      </m:r>
                      <m:d>
                        <m:dPr>
                          <m:ctrlPr>
                            <a:rPr lang="ar-AE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ar-AE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</m:ctrlPr>
                                </m:accPr>
                                <m:e>
                                  <m:r>
                                    <a:rPr lang="ar-AE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, </m:t>
                      </m:r>
                      <m:r>
                        <a:rPr lang="ar-AE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𝜙</m:t>
                      </m:r>
                      <m:d>
                        <m:dPr>
                          <m:ctrlPr>
                            <a:rPr lang="ar-AE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ar-AE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</m:ctrlPr>
                                </m:accPr>
                                <m:e>
                                  <m:r>
                                    <a:rPr lang="ar-AE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ar-AE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〉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C54DFB8D-5991-9B65-1BD4-81116FDB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99" y="5303263"/>
                <a:ext cx="3167790" cy="319062"/>
              </a:xfrm>
              <a:prstGeom prst="rect">
                <a:avLst/>
              </a:prstGeom>
              <a:blipFill>
                <a:blip r:embed="rId7"/>
                <a:stretch>
                  <a:fillRect l="-1346" t="-34615" r="-2500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76;p14">
            <a:extLst>
              <a:ext uri="{FF2B5EF4-FFF2-40B4-BE49-F238E27FC236}">
                <a16:creationId xmlns:a16="http://schemas.microsoft.com/office/drawing/2014/main" id="{BC8AF860-0A7C-4DF1-1100-DAA7145B8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More </a:t>
            </a:r>
            <a:r>
              <a:rPr lang="it-IT" b="1" dirty="0" err="1">
                <a:cs typeface="Helvetica" panose="020B0604020202020204" pitchFamily="34" charset="0"/>
              </a:rPr>
              <a:t>qubits</a:t>
            </a:r>
            <a:r>
              <a:rPr lang="it-IT" b="1" dirty="0">
                <a:cs typeface="Helvetica" panose="020B0604020202020204" pitchFamily="34" charset="0"/>
              </a:rPr>
              <a:t> and the </a:t>
            </a:r>
            <a:r>
              <a:rPr lang="it-IT" b="1" dirty="0" err="1">
                <a:cs typeface="Helvetica" panose="020B0604020202020204" pitchFamily="34" charset="0"/>
              </a:rPr>
              <a:t>role</a:t>
            </a:r>
            <a:r>
              <a:rPr lang="it-IT" b="1" dirty="0">
                <a:cs typeface="Helvetica" panose="020B0604020202020204" pitchFamily="34" charset="0"/>
              </a:rPr>
              <a:t> of entanglement</a:t>
            </a:r>
            <a:endParaRPr b="1" dirty="0">
              <a:cs typeface="Helvetica" panose="020B0604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213C1E-730D-8747-5FBA-11FEB82CE068}"/>
              </a:ext>
            </a:extLst>
          </p:cNvPr>
          <p:cNvSpPr txBox="1"/>
          <p:nvPr/>
        </p:nvSpPr>
        <p:spPr>
          <a:xfrm>
            <a:off x="7699512" y="104140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CNN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E61EF2-7F17-14DA-A153-A88AC447FA7E}"/>
              </a:ext>
            </a:extLst>
          </p:cNvPr>
          <p:cNvSpPr txBox="1"/>
          <p:nvPr/>
        </p:nvSpPr>
        <p:spPr>
          <a:xfrm>
            <a:off x="8004347" y="546279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CNN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D0B3DA-8516-CCA0-8984-1FE8646DF4CD}"/>
              </a:ext>
            </a:extLst>
          </p:cNvPr>
          <p:cNvSpPr txBox="1"/>
          <p:nvPr/>
        </p:nvSpPr>
        <p:spPr>
          <a:xfrm>
            <a:off x="5465853" y="1890259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10-qubits:</a:t>
            </a:r>
          </a:p>
        </p:txBody>
      </p:sp>
    </p:spTree>
    <p:extLst>
      <p:ext uri="{BB962C8B-B14F-4D97-AF65-F5344CB8AC3E}">
        <p14:creationId xmlns:p14="http://schemas.microsoft.com/office/powerpoint/2010/main" val="143600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13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15" name="Google Shape;560;p42">
            <a:extLst>
              <a:ext uri="{FF2B5EF4-FFF2-40B4-BE49-F238E27FC236}">
                <a16:creationId xmlns:a16="http://schemas.microsoft.com/office/drawing/2014/main" id="{8FCB8952-F162-4C2B-922E-70911376BEAF}"/>
              </a:ext>
            </a:extLst>
          </p:cNvPr>
          <p:cNvSpPr txBox="1"/>
          <p:nvPr/>
        </p:nvSpPr>
        <p:spPr>
          <a:xfrm>
            <a:off x="190535" y="1175954"/>
            <a:ext cx="5443494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Recurring to a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binary representation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of the quantum feature map circuit, for applying Mutation and Crossover.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Each gate has been described by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6 bits sequences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, encoding the gate type and the respective rotation angle.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Rigid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constraint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two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qubits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gates per line.</a:t>
            </a:r>
          </a:p>
        </p:txBody>
      </p:sp>
      <p:graphicFrame>
        <p:nvGraphicFramePr>
          <p:cNvPr id="16" name="Google Shape;561;p42">
            <a:extLst>
              <a:ext uri="{FF2B5EF4-FFF2-40B4-BE49-F238E27FC236}">
                <a16:creationId xmlns:a16="http://schemas.microsoft.com/office/drawing/2014/main" id="{14CCB996-7E30-4D83-8038-18DEEB3C1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60315"/>
              </p:ext>
            </p:extLst>
          </p:nvPr>
        </p:nvGraphicFramePr>
        <p:xfrm>
          <a:off x="7191604" y="1081403"/>
          <a:ext cx="2099394" cy="2367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3 bits</a:t>
                      </a:r>
                      <a:endParaRPr sz="1300" i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Gate type</a:t>
                      </a:r>
                      <a:endParaRPr sz="1300" i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000</a:t>
                      </a: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001</a:t>
                      </a: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010</a:t>
                      </a: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011</a:t>
                      </a: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100</a:t>
                      </a: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8219" marR="98219" marT="98219" marB="98219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Google Shape;563;p42">
            <a:extLst>
              <a:ext uri="{FF2B5EF4-FFF2-40B4-BE49-F238E27FC236}">
                <a16:creationId xmlns:a16="http://schemas.microsoft.com/office/drawing/2014/main" id="{560C7CE3-F740-4A0A-82D9-8292E061E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359286"/>
              </p:ext>
            </p:extLst>
          </p:nvPr>
        </p:nvGraphicFramePr>
        <p:xfrm>
          <a:off x="9404053" y="1078022"/>
          <a:ext cx="2311437" cy="23750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9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1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Last 3 bits</a:t>
                      </a:r>
                      <a:endParaRPr sz="1300" i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Rotation angle</a:t>
                      </a:r>
                      <a:endParaRPr sz="1300" i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000</a:t>
                      </a: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001</a:t>
                      </a: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010</a:t>
                      </a: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011</a:t>
                      </a: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 dirty="0"/>
                        <a:t>100</a:t>
                      </a: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8631" marR="98631" marT="98631" marB="98631">
                    <a:lnL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BA17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Google Shape;564;p42">
            <a:extLst>
              <a:ext uri="{FF2B5EF4-FFF2-40B4-BE49-F238E27FC236}">
                <a16:creationId xmlns:a16="http://schemas.microsoft.com/office/drawing/2014/main" id="{3089EE0C-46DF-4048-9637-52E0D19F05AD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9794" y="1529251"/>
            <a:ext cx="284082" cy="28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65;p42">
            <a:extLst>
              <a:ext uri="{FF2B5EF4-FFF2-40B4-BE49-F238E27FC236}">
                <a16:creationId xmlns:a16="http://schemas.microsoft.com/office/drawing/2014/main" id="{64C7C72B-0652-44A8-B864-67B604BFB384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794" y="1930348"/>
            <a:ext cx="284079" cy="28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66;p42">
            <a:extLst>
              <a:ext uri="{FF2B5EF4-FFF2-40B4-BE49-F238E27FC236}">
                <a16:creationId xmlns:a16="http://schemas.microsoft.com/office/drawing/2014/main" id="{AB3A72F8-8A8E-4A36-8BE7-B67CA77DE914}"/>
              </a:ext>
            </a:extLst>
          </p:cNvPr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6949" y="2319568"/>
            <a:ext cx="284079" cy="28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67;p42">
            <a:extLst>
              <a:ext uri="{FF2B5EF4-FFF2-40B4-BE49-F238E27FC236}">
                <a16:creationId xmlns:a16="http://schemas.microsoft.com/office/drawing/2014/main" id="{FCEAFDBB-732A-45DC-8329-F860ED6AAE71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5172" y="3096257"/>
            <a:ext cx="318222" cy="31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68;p42">
            <a:extLst>
              <a:ext uri="{FF2B5EF4-FFF2-40B4-BE49-F238E27FC236}">
                <a16:creationId xmlns:a16="http://schemas.microsoft.com/office/drawing/2014/main" id="{7A60F308-9A9F-4984-A7FB-830822A5980C}"/>
              </a:ext>
            </a:extLst>
          </p:cNvPr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268" y="2706586"/>
            <a:ext cx="315122" cy="31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69;p42">
            <a:extLst>
              <a:ext uri="{FF2B5EF4-FFF2-40B4-BE49-F238E27FC236}">
                <a16:creationId xmlns:a16="http://schemas.microsoft.com/office/drawing/2014/main" id="{EA30527A-5932-4735-A8FF-4AD97C973E8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60985" y="1554144"/>
            <a:ext cx="353814" cy="23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70;p42">
            <a:extLst>
              <a:ext uri="{FF2B5EF4-FFF2-40B4-BE49-F238E27FC236}">
                <a16:creationId xmlns:a16="http://schemas.microsoft.com/office/drawing/2014/main" id="{201ED97C-82DF-4906-9F41-B2C095737FC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59422" y="1938709"/>
            <a:ext cx="353814" cy="23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1;p42">
            <a:extLst>
              <a:ext uri="{FF2B5EF4-FFF2-40B4-BE49-F238E27FC236}">
                <a16:creationId xmlns:a16="http://schemas.microsoft.com/office/drawing/2014/main" id="{2C4AED7F-8105-4C48-B8EF-79B9103E31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69281" y="2307285"/>
            <a:ext cx="622445" cy="3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72;p42">
            <a:extLst>
              <a:ext uri="{FF2B5EF4-FFF2-40B4-BE49-F238E27FC236}">
                <a16:creationId xmlns:a16="http://schemas.microsoft.com/office/drawing/2014/main" id="{BDC4FCD1-FD2D-4C0E-83CA-C8526A27297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69281" y="2685969"/>
            <a:ext cx="662678" cy="27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3;p42">
            <a:extLst>
              <a:ext uri="{FF2B5EF4-FFF2-40B4-BE49-F238E27FC236}">
                <a16:creationId xmlns:a16="http://schemas.microsoft.com/office/drawing/2014/main" id="{EE5F2623-E684-4B7F-A666-70A6EA5BB67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50907" y="3159296"/>
            <a:ext cx="1239713" cy="21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86;p43">
            <a:extLst>
              <a:ext uri="{FF2B5EF4-FFF2-40B4-BE49-F238E27FC236}">
                <a16:creationId xmlns:a16="http://schemas.microsoft.com/office/drawing/2014/main" id="{EDEC28C0-1727-43C3-AA44-BF008CF2BA3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9633" y="4800065"/>
            <a:ext cx="5883532" cy="36808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89;p43">
            <a:extLst>
              <a:ext uri="{FF2B5EF4-FFF2-40B4-BE49-F238E27FC236}">
                <a16:creationId xmlns:a16="http://schemas.microsoft.com/office/drawing/2014/main" id="{20BC58B9-96F3-496E-9E5A-8E9C236CA872}"/>
              </a:ext>
            </a:extLst>
          </p:cNvPr>
          <p:cNvSpPr txBox="1"/>
          <p:nvPr/>
        </p:nvSpPr>
        <p:spPr>
          <a:xfrm>
            <a:off x="639632" y="5293334"/>
            <a:ext cx="544349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→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Maximizing accuracy, preferring smaller circuits for the same classification performance.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892585-CE3A-43C2-BFC5-45D1FA39D65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5175" y="3924650"/>
            <a:ext cx="3217755" cy="2432568"/>
          </a:xfrm>
          <a:prstGeom prst="rect">
            <a:avLst/>
          </a:prstGeom>
        </p:spPr>
      </p:pic>
      <p:sp>
        <p:nvSpPr>
          <p:cNvPr id="31" name="Google Shape;590;p43">
            <a:extLst>
              <a:ext uri="{FF2B5EF4-FFF2-40B4-BE49-F238E27FC236}">
                <a16:creationId xmlns:a16="http://schemas.microsoft.com/office/drawing/2014/main" id="{DA9A8BE4-C10A-4F6D-98A7-B63A61B9B734}"/>
              </a:ext>
            </a:extLst>
          </p:cNvPr>
          <p:cNvSpPr txBox="1"/>
          <p:nvPr/>
        </p:nvSpPr>
        <p:spPr>
          <a:xfrm>
            <a:off x="7524732" y="3598456"/>
            <a:ext cx="398654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Fitness function vs. generation number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33FFBB-E04A-6FF8-1263-1E8B4657A86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51" y="3242848"/>
            <a:ext cx="5443495" cy="1277093"/>
          </a:xfrm>
          <a:prstGeom prst="rect">
            <a:avLst/>
          </a:prstGeom>
        </p:spPr>
      </p:pic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7D55EF51-2139-00A2-4E2A-458498FBF9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cs typeface="Helvetica" panose="020B0604020202020204" pitchFamily="34" charset="0"/>
              </a:rPr>
              <a:t>Genetic</a:t>
            </a:r>
            <a:r>
              <a:rPr lang="it-IT" b="1" dirty="0">
                <a:cs typeface="Helvetica" panose="020B0604020202020204" pitchFamily="34" charset="0"/>
              </a:rPr>
              <a:t> Quantum Kernels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14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0082B-ED07-4550-8C3B-83EE2B67B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7" y="1871262"/>
            <a:ext cx="6082093" cy="43096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760545-195D-47BC-86F8-41FE9A3C7B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/>
          <a:stretch/>
        </p:blipFill>
        <p:spPr>
          <a:xfrm>
            <a:off x="7926572" y="931156"/>
            <a:ext cx="3921831" cy="272155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4332F9A-897B-4349-90F0-B9719F5200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7926572" y="3666103"/>
            <a:ext cx="3921831" cy="2721556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2A966E9C-AFA2-50A6-3B31-38BAAF71B5FC}"/>
              </a:ext>
            </a:extLst>
          </p:cNvPr>
          <p:cNvCxnSpPr/>
          <p:nvPr/>
        </p:nvCxnSpPr>
        <p:spPr>
          <a:xfrm>
            <a:off x="5960068" y="2765829"/>
            <a:ext cx="370864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B3204615-794A-7793-8A18-32B600D9D6FE}"/>
              </a:ext>
            </a:extLst>
          </p:cNvPr>
          <p:cNvCxnSpPr/>
          <p:nvPr/>
        </p:nvCxnSpPr>
        <p:spPr>
          <a:xfrm flipV="1">
            <a:off x="6074380" y="3744151"/>
            <a:ext cx="256552" cy="37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7B936C-AA81-15C2-A60A-EF053ED40AB0}"/>
              </a:ext>
            </a:extLst>
          </p:cNvPr>
          <p:cNvSpPr txBox="1"/>
          <p:nvPr/>
        </p:nvSpPr>
        <p:spPr>
          <a:xfrm>
            <a:off x="5862320" y="3052540"/>
            <a:ext cx="2026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Also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 entanglement 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has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been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premiated</a:t>
            </a:r>
            <a:endParaRPr lang="it-IT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7F0B085-1443-5D8B-0B1E-58EC6370D59A}"/>
              </a:ext>
            </a:extLst>
          </p:cNvPr>
          <p:cNvCxnSpPr/>
          <p:nvPr/>
        </p:nvCxnSpPr>
        <p:spPr>
          <a:xfrm>
            <a:off x="5730240" y="5486400"/>
            <a:ext cx="472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1D4BF2-3091-4D53-C72E-27E99C2A56F0}"/>
              </a:ext>
            </a:extLst>
          </p:cNvPr>
          <p:cNvSpPr txBox="1"/>
          <p:nvPr/>
        </p:nvSpPr>
        <p:spPr>
          <a:xfrm>
            <a:off x="6293991" y="5230726"/>
            <a:ext cx="1595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-gates feature 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  <a:endParaRPr lang="it-IT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8A09AA-4E0F-EC59-214C-8DBCADCE998D}"/>
              </a:ext>
            </a:extLst>
          </p:cNvPr>
          <p:cNvSpPr txBox="1"/>
          <p:nvPr/>
        </p:nvSpPr>
        <p:spPr>
          <a:xfrm>
            <a:off x="135726" y="1081787"/>
            <a:ext cx="6993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Genetic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produced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satisfactory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quantum feature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maps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, giving new insights on the datasets.</a:t>
            </a:r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2EA88DD3-1DEE-3AB0-BE3D-66D8F2EE5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cs typeface="Helvetica" panose="020B0604020202020204" pitchFamily="34" charset="0"/>
              </a:rPr>
              <a:t>Genetic</a:t>
            </a:r>
            <a:r>
              <a:rPr lang="it-IT" b="1" dirty="0">
                <a:cs typeface="Helvetica" panose="020B0604020202020204" pitchFamily="34" charset="0"/>
              </a:rPr>
              <a:t> </a:t>
            </a:r>
            <a:r>
              <a:rPr lang="it-IT" b="1" dirty="0" err="1">
                <a:cs typeface="Helvetica" panose="020B0604020202020204" pitchFamily="34" charset="0"/>
              </a:rPr>
              <a:t>outcome</a:t>
            </a:r>
            <a:r>
              <a:rPr lang="it-IT" b="1" dirty="0">
                <a:cs typeface="Helvetica" panose="020B0604020202020204" pitchFamily="34" charset="0"/>
              </a:rPr>
              <a:t> and performances</a:t>
            </a:r>
            <a:endParaRPr b="1" dirty="0">
              <a:cs typeface="Helvetica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0F217B-4ED6-D38E-298D-72653F672C29}"/>
              </a:ext>
            </a:extLst>
          </p:cNvPr>
          <p:cNvSpPr txBox="1"/>
          <p:nvPr/>
        </p:nvSpPr>
        <p:spPr>
          <a:xfrm>
            <a:off x="8307475" y="101697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CNN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0BE9AA-1AA2-7D10-2E6F-96F7C014034B}"/>
              </a:ext>
            </a:extLst>
          </p:cNvPr>
          <p:cNvSpPr txBox="1"/>
          <p:nvPr/>
        </p:nvSpPr>
        <p:spPr>
          <a:xfrm>
            <a:off x="8324499" y="3775731"/>
            <a:ext cx="57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ATN</a:t>
            </a:r>
          </a:p>
        </p:txBody>
      </p:sp>
    </p:spTree>
    <p:extLst>
      <p:ext uri="{BB962C8B-B14F-4D97-AF65-F5344CB8AC3E}">
        <p14:creationId xmlns:p14="http://schemas.microsoft.com/office/powerpoint/2010/main" val="124277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15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16" name="Google Shape;607;p45">
            <a:extLst>
              <a:ext uri="{FF2B5EF4-FFF2-40B4-BE49-F238E27FC236}">
                <a16:creationId xmlns:a16="http://schemas.microsoft.com/office/drawing/2014/main" id="{A75E5F4E-FD16-4638-8A04-64B7E023792A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401" y="4155480"/>
            <a:ext cx="2028123" cy="19928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08;p45">
            <a:extLst>
              <a:ext uri="{FF2B5EF4-FFF2-40B4-BE49-F238E27FC236}">
                <a16:creationId xmlns:a16="http://schemas.microsoft.com/office/drawing/2014/main" id="{36CDBE6E-374C-426B-8DC8-AC823D493873}"/>
              </a:ext>
            </a:extLst>
          </p:cNvPr>
          <p:cNvSpPr txBox="1"/>
          <p:nvPr/>
        </p:nvSpPr>
        <p:spPr>
          <a:xfrm>
            <a:off x="77067" y="1186633"/>
            <a:ext cx="4709200" cy="302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QSVMs were trained with different </a:t>
            </a:r>
            <a:r>
              <a:rPr lang="it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backends:</a:t>
            </a:r>
            <a:endParaRPr sz="16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lnSpc>
                <a:spcPct val="115000"/>
              </a:lnSpc>
              <a:buSzPts val="1300"/>
              <a:buFont typeface="Proxima Nova"/>
              <a:buChar char="●"/>
            </a:pPr>
            <a:r>
              <a:rPr lang="it" sz="1600" b="1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Statevector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Access to probability amplitudes.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b="1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Qasm simulator</a:t>
            </a:r>
            <a:endParaRPr sz="1600" b="1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Simulating an ideal circuit behaviour.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Simulated noise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Simulating the  noise scheme of a real device.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Real hardware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Remotely running on one of IBM’s devices.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8" name="Google Shape;609;p45">
            <a:extLst>
              <a:ext uri="{FF2B5EF4-FFF2-40B4-BE49-F238E27FC236}">
                <a16:creationId xmlns:a16="http://schemas.microsoft.com/office/drawing/2014/main" id="{5311A548-19BE-4493-BC7A-F0CC4E76AA44}"/>
              </a:ext>
            </a:extLst>
          </p:cNvPr>
          <p:cNvSpPr txBox="1"/>
          <p:nvPr/>
        </p:nvSpPr>
        <p:spPr>
          <a:xfrm>
            <a:off x="436540" y="4782585"/>
            <a:ext cx="225933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Tested hardware: 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r>
              <a:rPr lang="it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ibm_lagos</a:t>
            </a:r>
            <a:endParaRPr sz="16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9" name="Google Shape;611;p45">
            <a:extLst>
              <a:ext uri="{FF2B5EF4-FFF2-40B4-BE49-F238E27FC236}">
                <a16:creationId xmlns:a16="http://schemas.microsoft.com/office/drawing/2014/main" id="{785630D0-3F01-492D-916E-43D3C64163CE}"/>
              </a:ext>
            </a:extLst>
          </p:cNvPr>
          <p:cNvSpPr/>
          <p:nvPr/>
        </p:nvSpPr>
        <p:spPr>
          <a:xfrm>
            <a:off x="6585727" y="5677578"/>
            <a:ext cx="3606727" cy="60156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9A35178-020B-4869-8AC1-31CEE0EC50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3210"/>
          <a:stretch/>
        </p:blipFill>
        <p:spPr>
          <a:xfrm>
            <a:off x="5084980" y="982719"/>
            <a:ext cx="6401831" cy="4580500"/>
          </a:xfrm>
          <a:prstGeom prst="rect">
            <a:avLst/>
          </a:prstGeom>
        </p:spPr>
      </p:pic>
      <p:sp>
        <p:nvSpPr>
          <p:cNvPr id="24" name="Google Shape;610;p45">
            <a:extLst>
              <a:ext uri="{FF2B5EF4-FFF2-40B4-BE49-F238E27FC236}">
                <a16:creationId xmlns:a16="http://schemas.microsoft.com/office/drawing/2014/main" id="{659CE20B-D7B2-4D59-BBCC-BE5E4EE99292}"/>
              </a:ext>
            </a:extLst>
          </p:cNvPr>
          <p:cNvSpPr txBox="1"/>
          <p:nvPr/>
        </p:nvSpPr>
        <p:spPr>
          <a:xfrm>
            <a:off x="6670890" y="5606683"/>
            <a:ext cx="3436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No evidence of performance loss due to noise.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5" name="Google Shape;76;p14">
            <a:extLst>
              <a:ext uri="{FF2B5EF4-FFF2-40B4-BE49-F238E27FC236}">
                <a16:creationId xmlns:a16="http://schemas.microsoft.com/office/drawing/2014/main" id="{F8B8A0AE-2F12-13E7-85C7-2B94880A8D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QSVM test on IBM hardware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16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19" name="Google Shape;625;p46">
            <a:extLst>
              <a:ext uri="{FF2B5EF4-FFF2-40B4-BE49-F238E27FC236}">
                <a16:creationId xmlns:a16="http://schemas.microsoft.com/office/drawing/2014/main" id="{FDF64E40-8433-4AD5-9945-6E3B4152B5C0}"/>
              </a:ext>
            </a:extLst>
          </p:cNvPr>
          <p:cNvSpPr txBox="1"/>
          <p:nvPr/>
        </p:nvSpPr>
        <p:spPr>
          <a:xfrm>
            <a:off x="415600" y="1318267"/>
            <a:ext cx="398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26;p46">
                <a:extLst>
                  <a:ext uri="{FF2B5EF4-FFF2-40B4-BE49-F238E27FC236}">
                    <a16:creationId xmlns:a16="http://schemas.microsoft.com/office/drawing/2014/main" id="{47BCD6FD-2703-4CD9-A245-CC1563E62DA0}"/>
                  </a:ext>
                </a:extLst>
              </p:cNvPr>
              <p:cNvSpPr txBox="1"/>
              <p:nvPr/>
            </p:nvSpPr>
            <p:spPr>
              <a:xfrm>
                <a:off x="273525" y="1360491"/>
                <a:ext cx="5638330" cy="2462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By changing the wire pitch on the toy model dataset, it was possible to highlight three regimes:</a:t>
                </a:r>
              </a:p>
              <a:p>
                <a:pPr marL="609585" indent="-423323">
                  <a:buSzPts val="1400"/>
                  <a:buFont typeface="Proxima Nova"/>
                  <a:buChar char="●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&gt;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5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mm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: CNN outperforms ATN.</a:t>
                </a:r>
              </a:p>
              <a:p>
                <a:pPr marL="609585" indent="-423323">
                  <a:buSzPts val="1400"/>
                  <a:buFont typeface="Proxima Nova"/>
                  <a:buChar char="●"/>
                </a:pPr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5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mm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1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mm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: Transition region.</a:t>
                </a:r>
              </a:p>
              <a:p>
                <a:pPr marL="609585" indent="-423323">
                  <a:buSzPts val="1400"/>
                  <a:buFont typeface="Proxima Nova"/>
                  <a:buChar char="●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&lt;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1</m:t>
                    </m:r>
                    <m:r>
                      <a:rPr lang="it-IT" sz="1600" b="0" i="0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mm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: ATN outperforms CNN.</a:t>
                </a:r>
              </a:p>
              <a:p>
                <a:pPr marL="186262">
                  <a:buSzPts val="1400"/>
                </a:pPr>
                <a:endParaRPr lang="en-US" sz="1600" dirty="0"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pPr marL="186262">
                  <a:buSzPts val="1400"/>
                </a:pPr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→ Few hits available: </a:t>
                </a:r>
                <a:r>
                  <a:rPr lang="en-US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CNN</a:t>
                </a:r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</a:t>
                </a:r>
              </a:p>
              <a:p>
                <a:pPr marL="186262">
                  <a:buSzPts val="1400"/>
                </a:pPr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→ Many hits available, ratio hit number / picture size becomes small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(</m:t>
                    </m:r>
                    <m:r>
                      <a:rPr lang="it-IT" sz="1600" i="1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≲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8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%)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: </a:t>
                </a:r>
                <a:r>
                  <a:rPr lang="en-US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ATN</a:t>
                </a:r>
                <a:endParaRPr sz="1600" b="1" dirty="0"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</p:txBody>
          </p:sp>
        </mc:Choice>
        <mc:Fallback xmlns="">
          <p:sp>
            <p:nvSpPr>
              <p:cNvPr id="20" name="Google Shape;626;p46">
                <a:extLst>
                  <a:ext uri="{FF2B5EF4-FFF2-40B4-BE49-F238E27FC236}">
                    <a16:creationId xmlns:a16="http://schemas.microsoft.com/office/drawing/2014/main" id="{47BCD6FD-2703-4CD9-A245-CC1563E62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5" y="1360491"/>
                <a:ext cx="5638330" cy="246217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6F9E2E0-0DF0-495E-9F65-839C974D2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79" y="3992150"/>
            <a:ext cx="6006622" cy="22159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AEA136-9E68-4104-AC68-5889ADBB3C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98"/>
          <a:stretch/>
        </p:blipFill>
        <p:spPr>
          <a:xfrm>
            <a:off x="6360160" y="1385629"/>
            <a:ext cx="5742461" cy="4309041"/>
          </a:xfrm>
          <a:prstGeom prst="rect">
            <a:avLst/>
          </a:prstGeom>
        </p:spPr>
      </p:pic>
      <p:sp>
        <p:nvSpPr>
          <p:cNvPr id="6" name="Google Shape;76;p14">
            <a:extLst>
              <a:ext uri="{FF2B5EF4-FFF2-40B4-BE49-F238E27FC236}">
                <a16:creationId xmlns:a16="http://schemas.microsoft.com/office/drawing/2014/main" id="{D7D8C79F-0200-AFCF-C7DB-81A62111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cs typeface="Helvetica" panose="020B0604020202020204" pitchFamily="34" charset="0"/>
              </a:rPr>
              <a:t>Enhancing</a:t>
            </a:r>
            <a:r>
              <a:rPr lang="it-IT" b="1" dirty="0">
                <a:cs typeface="Helvetica" panose="020B0604020202020204" pitchFamily="34" charset="0"/>
              </a:rPr>
              <a:t> the track </a:t>
            </a:r>
            <a:r>
              <a:rPr lang="it-IT" b="1" dirty="0" err="1">
                <a:cs typeface="Helvetica" panose="020B0604020202020204" pitchFamily="34" charset="0"/>
              </a:rPr>
              <a:t>resolution</a:t>
            </a:r>
            <a:endParaRPr b="1" dirty="0"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5CC03E8-8825-8BF1-156B-A1F26C38AB9A}"/>
                  </a:ext>
                </a:extLst>
              </p:cNvPr>
              <p:cNvSpPr txBox="1"/>
              <p:nvPr/>
            </p:nvSpPr>
            <p:spPr>
              <a:xfrm rot="16200000">
                <a:off x="5507341" y="3279649"/>
                <a:ext cx="15174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100" b="0" i="0" smtClean="0">
                          <a:latin typeface="Cambria Math" panose="02040503050406030204" pitchFamily="18" charset="0"/>
                        </a:rPr>
                        <m:t>Ac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1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100" b="0" i="0" smtClean="0">
                              <a:latin typeface="Cambria Math" panose="02040503050406030204" pitchFamily="18" charset="0"/>
                            </a:rPr>
                            <m:t>CNN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1100" b="0" i="0" smtClean="0">
                          <a:latin typeface="Cambria Math" panose="02040503050406030204" pitchFamily="18" charset="0"/>
                        </a:rPr>
                        <m:t>Ac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1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100" b="0" i="0" smtClean="0">
                              <a:latin typeface="Cambria Math" panose="02040503050406030204" pitchFamily="18" charset="0"/>
                            </a:rPr>
                            <m:t>ATN</m:t>
                          </m:r>
                        </m:sub>
                      </m:sSub>
                      <m:r>
                        <a:rPr lang="it-IT" sz="11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[%]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5CC03E8-8825-8BF1-156B-A1F26C38A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07341" y="3279649"/>
                <a:ext cx="1517402" cy="261610"/>
              </a:xfrm>
              <a:prstGeom prst="rect">
                <a:avLst/>
              </a:prstGeom>
              <a:blipFill>
                <a:blip r:embed="rId8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4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17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CB97221-2B70-4754-AC65-C2AD4AF0F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9716" y="843119"/>
            <a:ext cx="4163215" cy="2767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02333A4-E535-971E-6DBF-C3A11BE7BB4D}"/>
                  </a:ext>
                </a:extLst>
              </p:cNvPr>
              <p:cNvSpPr txBox="1"/>
              <p:nvPr/>
            </p:nvSpPr>
            <p:spPr>
              <a:xfrm>
                <a:off x="195310" y="1059955"/>
                <a:ext cx="49895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of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radiological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samples and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𝜈𝛽𝛽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events collected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DUNE Far Detector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Horizontal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Drift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module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accounting for detector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effects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Dominant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bkg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42Ar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topology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Subdominant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bkg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capture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𝑛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topology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02333A4-E535-971E-6DBF-C3A11BE7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0" y="1059955"/>
                <a:ext cx="4989550" cy="1569660"/>
              </a:xfrm>
              <a:prstGeom prst="rect">
                <a:avLst/>
              </a:prstGeom>
              <a:blipFill>
                <a:blip r:embed="rId5"/>
                <a:stretch>
                  <a:fillRect l="-611" t="-1167" b="-42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AA5AAF-6AE9-670F-2B2E-F678BB967466}"/>
                  </a:ext>
                </a:extLst>
              </p:cNvPr>
              <p:cNvSpPr txBox="1"/>
              <p:nvPr/>
            </p:nvSpPr>
            <p:spPr>
              <a:xfrm>
                <a:off x="9982203" y="2358875"/>
                <a:ext cx="191127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Charges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signal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LArTPC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collection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plane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radiological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background and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𝜈𝛽𝛽</m:t>
                    </m:r>
                  </m:oMath>
                </a14:m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events.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AA5AAF-6AE9-670F-2B2E-F678BB967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3" y="2358875"/>
                <a:ext cx="1911274" cy="1169551"/>
              </a:xfrm>
              <a:prstGeom prst="rect">
                <a:avLst/>
              </a:prstGeom>
              <a:blipFill>
                <a:blip r:embed="rId6"/>
                <a:stretch>
                  <a:fillRect l="-958" t="-1042" r="-639"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76;p14">
            <a:extLst>
              <a:ext uri="{FF2B5EF4-FFF2-40B4-BE49-F238E27FC236}">
                <a16:creationId xmlns:a16="http://schemas.microsoft.com/office/drawing/2014/main" id="{6843FEBC-9088-4464-6B9C-E2D884600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DUNE FD </a:t>
            </a:r>
            <a:r>
              <a:rPr lang="it-IT" b="1" dirty="0" err="1">
                <a:cs typeface="Helvetica" panose="020B0604020202020204" pitchFamily="34" charset="0"/>
              </a:rPr>
              <a:t>Horizontal</a:t>
            </a:r>
            <a:r>
              <a:rPr lang="it-IT" b="1" dirty="0">
                <a:cs typeface="Helvetica" panose="020B0604020202020204" pitchFamily="34" charset="0"/>
              </a:rPr>
              <a:t> </a:t>
            </a:r>
            <a:r>
              <a:rPr lang="it-IT" b="1" dirty="0" err="1">
                <a:cs typeface="Helvetica" panose="020B0604020202020204" pitchFamily="34" charset="0"/>
              </a:rPr>
              <a:t>Drift</a:t>
            </a:r>
            <a:r>
              <a:rPr lang="it-IT" b="1" dirty="0">
                <a:cs typeface="Helvetica" panose="020B0604020202020204" pitchFamily="34" charset="0"/>
              </a:rPr>
              <a:t> dataset</a:t>
            </a:r>
            <a:endParaRPr b="1" dirty="0">
              <a:cs typeface="Helvetica" panose="020B0604020202020204" pitchFamily="34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40A98BD-3B27-D8D9-1A86-14C7F647E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7110" y="3610248"/>
            <a:ext cx="3928429" cy="282785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931C3E4-54C1-CFD2-53FA-22217ACC5FE1}"/>
              </a:ext>
            </a:extLst>
          </p:cNvPr>
          <p:cNvSpPr txBox="1"/>
          <p:nvPr/>
        </p:nvSpPr>
        <p:spPr>
          <a:xfrm>
            <a:off x="9982203" y="4708338"/>
            <a:ext cx="178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Tradeoff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it-IT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purity</a:t>
            </a:r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D22E33-26E0-E2BD-30FF-2B7F441B7DDB}"/>
                  </a:ext>
                </a:extLst>
              </p:cNvPr>
              <p:cNvSpPr txBox="1"/>
              <p:nvPr/>
            </p:nvSpPr>
            <p:spPr>
              <a:xfrm>
                <a:off x="195310" y="5459491"/>
                <a:ext cx="4054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rejection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is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easier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achieve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D22E33-26E0-E2BD-30FF-2B7F441B7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0" y="5459491"/>
                <a:ext cx="4054315" cy="338554"/>
              </a:xfrm>
              <a:prstGeom prst="rect">
                <a:avLst/>
              </a:prstGeom>
              <a:blipFill>
                <a:blip r:embed="rId9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A027E49-E0CE-0205-F60A-21ABD7B46291}"/>
                  </a:ext>
                </a:extLst>
              </p:cNvPr>
              <p:cNvSpPr txBox="1"/>
              <p:nvPr/>
            </p:nvSpPr>
            <p:spPr>
              <a:xfrm>
                <a:off x="195310" y="4141005"/>
                <a:ext cx="498955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CNN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has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been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trained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binary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classifier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</a:t>
                </a:r>
              </a:p>
              <a:p>
                <a:endParaRPr lang="it-IT" sz="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𝝂𝜷𝜷</m:t>
                    </m:r>
                    <m:r>
                      <a:rPr lang="it-IT" sz="1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∼61%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𝝂𝜷𝜷</m:t>
                    </m:r>
                    <m:r>
                      <a:rPr lang="it-IT" sz="16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6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∼70%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A027E49-E0CE-0205-F60A-21ABD7B4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0" y="4141005"/>
                <a:ext cx="4989550" cy="892552"/>
              </a:xfrm>
              <a:prstGeom prst="rect">
                <a:avLst/>
              </a:prstGeom>
              <a:blipFill>
                <a:blip r:embed="rId10"/>
                <a:stretch>
                  <a:fillRect l="-611" t="-2041" b="-74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8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18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9" name="Google Shape;676;p50">
            <a:extLst>
              <a:ext uri="{FF2B5EF4-FFF2-40B4-BE49-F238E27FC236}">
                <a16:creationId xmlns:a16="http://schemas.microsoft.com/office/drawing/2014/main" id="{7C7DA905-AC78-48C9-B65B-E52E3B493476}"/>
              </a:ext>
            </a:extLst>
          </p:cNvPr>
          <p:cNvSpPr/>
          <p:nvPr/>
        </p:nvSpPr>
        <p:spPr>
          <a:xfrm>
            <a:off x="2055848" y="4546795"/>
            <a:ext cx="8205752" cy="1545813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677;p50">
            <a:extLst>
              <a:ext uri="{FF2B5EF4-FFF2-40B4-BE49-F238E27FC236}">
                <a16:creationId xmlns:a16="http://schemas.microsoft.com/office/drawing/2014/main" id="{42733B92-74AB-4206-8DDF-94C0DE79ABB8}"/>
              </a:ext>
            </a:extLst>
          </p:cNvPr>
          <p:cNvSpPr txBox="1"/>
          <p:nvPr/>
        </p:nvSpPr>
        <p:spPr>
          <a:xfrm>
            <a:off x="2055848" y="4545578"/>
            <a:ext cx="817872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Quantum classifier – QSVM</a:t>
            </a:r>
            <a:endParaRPr lang="fr-FR" sz="400" b="1" dirty="0">
              <a:solidFill>
                <a:srgbClr val="FF0000"/>
              </a:solidFill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algn="ctr"/>
            <a:endParaRPr lang="fr-FR" sz="400" b="1" dirty="0">
              <a:solidFill>
                <a:srgbClr val="FF0000"/>
              </a:solidFill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Kernel function evaluated with a quantum circuit.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 genetic algorithm provides suitable quantum kernels.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QSVMs have proven to be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noise-robust on a 7-qubit IBM processor.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QSVMs matches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the classical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SVM 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performances.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6" name="Google Shape;678;p50">
            <a:extLst>
              <a:ext uri="{FF2B5EF4-FFF2-40B4-BE49-F238E27FC236}">
                <a16:creationId xmlns:a16="http://schemas.microsoft.com/office/drawing/2014/main" id="{82314029-B3EB-482D-B1C5-E8B957414D1A}"/>
              </a:ext>
            </a:extLst>
          </p:cNvPr>
          <p:cNvSpPr/>
          <p:nvPr/>
        </p:nvSpPr>
        <p:spPr>
          <a:xfrm>
            <a:off x="2055848" y="1278636"/>
            <a:ext cx="8178729" cy="1754286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679;p50">
            <a:extLst>
              <a:ext uri="{FF2B5EF4-FFF2-40B4-BE49-F238E27FC236}">
                <a16:creationId xmlns:a16="http://schemas.microsoft.com/office/drawing/2014/main" id="{0C033F4E-D085-45B3-B981-5DA21C3962C4}"/>
              </a:ext>
            </a:extLst>
          </p:cNvPr>
          <p:cNvSpPr/>
          <p:nvPr/>
        </p:nvSpPr>
        <p:spPr>
          <a:xfrm>
            <a:off x="2055848" y="3291717"/>
            <a:ext cx="8205752" cy="1012599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682;p50">
                <a:extLst>
                  <a:ext uri="{FF2B5EF4-FFF2-40B4-BE49-F238E27FC236}">
                    <a16:creationId xmlns:a16="http://schemas.microsoft.com/office/drawing/2014/main" id="{8A3E1653-B811-4746-A137-DFCF17FB75DB}"/>
                  </a:ext>
                </a:extLst>
              </p:cNvPr>
              <p:cNvSpPr txBox="1"/>
              <p:nvPr/>
            </p:nvSpPr>
            <p:spPr>
              <a:xfrm>
                <a:off x="2055848" y="3272378"/>
                <a:ext cx="8178729" cy="1077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Preprocessing – Neural Networks</a:t>
                </a:r>
              </a:p>
              <a:p>
                <a:pPr algn="ctr"/>
                <a:endParaRPr lang="en-US" sz="400" b="1" dirty="0">
                  <a:solidFill>
                    <a:srgbClr val="FF0000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pPr marL="609585" indent="-414856">
                  <a:buSzPts val="1300"/>
                  <a:buFont typeface="Proxima Nova"/>
                  <a:buChar char="●"/>
                </a:pPr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ATN outperforms CNN with high-resolution tracking (pitch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&lt;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1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mm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).</a:t>
                </a:r>
              </a:p>
              <a:p>
                <a:pPr marL="609585" indent="-414856">
                  <a:buSzPts val="1300"/>
                  <a:buFont typeface="Proxima Nova"/>
                  <a:buChar char="●"/>
                </a:pPr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CNN outperforms ATN with low-resolution tracking (pitch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&gt;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5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mm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).</a:t>
                </a:r>
              </a:p>
            </p:txBody>
          </p:sp>
        </mc:Choice>
        <mc:Fallback xmlns="">
          <p:sp>
            <p:nvSpPr>
              <p:cNvPr id="18" name="Google Shape;682;p50">
                <a:extLst>
                  <a:ext uri="{FF2B5EF4-FFF2-40B4-BE49-F238E27FC236}">
                    <a16:creationId xmlns:a16="http://schemas.microsoft.com/office/drawing/2014/main" id="{8A3E1653-B811-4746-A137-DFCF17FB7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48" y="3272378"/>
                <a:ext cx="8178729" cy="107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683;p50">
                <a:extLst>
                  <a:ext uri="{FF2B5EF4-FFF2-40B4-BE49-F238E27FC236}">
                    <a16:creationId xmlns:a16="http://schemas.microsoft.com/office/drawing/2014/main" id="{4560E2C3-8CD6-416B-981F-B45018B1B8B8}"/>
                  </a:ext>
                </a:extLst>
              </p:cNvPr>
              <p:cNvSpPr txBox="1"/>
              <p:nvPr/>
            </p:nvSpPr>
            <p:spPr>
              <a:xfrm>
                <a:off x="2082871" y="1243052"/>
                <a:ext cx="8178729" cy="18773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/>
                <a:r>
                  <a:rPr lang="it-IT" b="1" dirty="0" err="1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Physics</a:t>
                </a:r>
                <a:endParaRPr lang="it-IT" b="1" dirty="0">
                  <a:solidFill>
                    <a:srgbClr val="FF0000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pPr algn="ctr"/>
                <a:endParaRPr lang="it-IT" sz="400" b="1" dirty="0">
                  <a:solidFill>
                    <a:srgbClr val="FF0000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pPr marL="609585" indent="-414856">
                  <a:buSzPts val="1300"/>
                  <a:buFont typeface="Proxima Nova"/>
                  <a:buChar char="●"/>
                </a:pPr>
                <a:r>
                  <a:rPr lang="it-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Modest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𝜷𝜷</m:t>
                    </m:r>
                  </m:oMath>
                </a14:m>
                <a:r>
                  <a:rPr lang="it-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𝜷</m:t>
                    </m:r>
                  </m:oMath>
                </a14:m>
                <a:r>
                  <a:rPr lang="it-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</a:t>
                </a:r>
                <a:r>
                  <a:rPr lang="it-IT" sz="1600" b="1" dirty="0" err="1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classification</a:t>
                </a:r>
                <a:r>
                  <a:rPr lang="it-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accuracy</a:t>
                </a:r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66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) for an ideal</a:t>
                </a:r>
                <a:r>
                  <a:rPr lang="it-IT" sz="1600" i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5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mm pitch LArTPC.</a:t>
                </a:r>
              </a:p>
              <a:p>
                <a:pPr marL="609585" indent="-414856">
                  <a:buSzPts val="1300"/>
                  <a:buFont typeface="Proxima Nova"/>
                  <a:buChar char="●"/>
                </a:pPr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Slight </a:t>
                </a:r>
                <a:r>
                  <a:rPr lang="it-IT" sz="1600" dirty="0" err="1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decrease</a:t>
                </a:r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in DUNE FD Horizontal Drift </a:t>
                </a:r>
                <a:r>
                  <a:rPr lang="it-IT" sz="1600" dirty="0" err="1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LArTPC</a:t>
                </a:r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61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) </a:t>
                </a:r>
              </a:p>
              <a:p>
                <a:pPr marL="609585"/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→ </a:t>
                </a:r>
                <a:r>
                  <a:rPr lang="it-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Depleted argon and better spatial resolution are mandatory.</a:t>
                </a:r>
              </a:p>
              <a:p>
                <a:pPr marL="609585" indent="-414856">
                  <a:buSzPts val="1300"/>
                  <a:buFont typeface="Proxima Nova"/>
                  <a:buChar char="●"/>
                </a:pPr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Better performance in neutron discrimination (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70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).</a:t>
                </a:r>
              </a:p>
              <a:p>
                <a:pPr marL="609585" indent="-414856">
                  <a:buSzPts val="1300"/>
                  <a:buFont typeface="Proxima Nova"/>
                  <a:buChar char="●"/>
                </a:pPr>
                <a:r>
                  <a:rPr lang="it-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Interesting technique for </a:t>
                </a:r>
                <a:r>
                  <a:rPr lang="it-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other low energy physics channels in DUNE.</a:t>
                </a:r>
                <a:endParaRPr lang="it" sz="1600" dirty="0"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</p:txBody>
          </p:sp>
        </mc:Choice>
        <mc:Fallback xmlns="">
          <p:sp>
            <p:nvSpPr>
              <p:cNvPr id="19" name="Google Shape;683;p50">
                <a:extLst>
                  <a:ext uri="{FF2B5EF4-FFF2-40B4-BE49-F238E27FC236}">
                    <a16:creationId xmlns:a16="http://schemas.microsoft.com/office/drawing/2014/main" id="{4560E2C3-8CD6-416B-981F-B45018B1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71" y="1243052"/>
                <a:ext cx="8178729" cy="1877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D8875F60-50F4-043C-1BD4-10AC66D07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cs typeface="Helvetica" panose="020B0604020202020204" pitchFamily="34" charset="0"/>
              </a:rPr>
              <a:t>Conclusions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3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19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C1D3C-5E3E-41D7-AB4E-6FDF50B77D9A}"/>
              </a:ext>
            </a:extLst>
          </p:cNvPr>
          <p:cNvSpPr txBox="1"/>
          <p:nvPr/>
        </p:nvSpPr>
        <p:spPr>
          <a:xfrm>
            <a:off x="4849499" y="2967335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dirty="0">
                <a:latin typeface="Helvetica" panose="020B0604020202020204" pitchFamily="34" charset="0"/>
                <a:cs typeface="Helvetica" panose="020B0604020202020204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75125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2F145E9-2810-419E-9B04-8BA632D5F32C}"/>
              </a:ext>
            </a:extLst>
          </p:cNvPr>
          <p:cNvSpPr/>
          <p:nvPr/>
        </p:nvSpPr>
        <p:spPr>
          <a:xfrm>
            <a:off x="2952035" y="1802228"/>
            <a:ext cx="2493061" cy="1626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11614D1-47B4-8B20-6C73-8D03ED745B07}"/>
              </a:ext>
            </a:extLst>
          </p:cNvPr>
          <p:cNvSpPr/>
          <p:nvPr/>
        </p:nvSpPr>
        <p:spPr>
          <a:xfrm>
            <a:off x="273618" y="2040562"/>
            <a:ext cx="2392665" cy="1157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77;p14">
                <a:extLst>
                  <a:ext uri="{FF2B5EF4-FFF2-40B4-BE49-F238E27FC236}">
                    <a16:creationId xmlns:a16="http://schemas.microsoft.com/office/drawing/2014/main" id="{62C2C786-0855-4480-AB72-C94881D375A5}"/>
                  </a:ext>
                </a:extLst>
              </p:cNvPr>
              <p:cNvSpPr txBox="1"/>
              <p:nvPr/>
            </p:nvSpPr>
            <p:spPr>
              <a:xfrm>
                <a:off x="169815" y="3519742"/>
                <a:ext cx="5093065" cy="1908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The Neutrinoless double beta decay (</a:t>
                </a:r>
                <a14:m>
                  <m:oMath xmlns:m="http://schemas.openxmlformats.org/officeDocument/2006/math">
                    <m:r>
                      <a:rPr lang="it-IT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𝟎</m:t>
                    </m:r>
                    <m:r>
                      <a:rPr lang="it-IT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𝝂𝜷𝜷</m:t>
                    </m:r>
                  </m:oMath>
                </a14:m>
                <a:r>
                  <a:rPr lang="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)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Hypothetical BSM process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Consequences: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Neutrinos are Majorana particles.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" sz="1600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Lepton number does not conserve.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" sz="1600" dirty="0"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600" b="1" dirty="0"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Candidate:</a:t>
                </a:r>
                <a:endParaRPr sz="1600" b="1" dirty="0"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</p:txBody>
          </p:sp>
        </mc:Choice>
        <mc:Fallback xmlns="">
          <p:sp>
            <p:nvSpPr>
              <p:cNvPr id="20" name="Google Shape;77;p14">
                <a:extLst>
                  <a:ext uri="{FF2B5EF4-FFF2-40B4-BE49-F238E27FC236}">
                    <a16:creationId xmlns:a16="http://schemas.microsoft.com/office/drawing/2014/main" id="{62C2C786-0855-4480-AB72-C94881D3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5" y="3519742"/>
                <a:ext cx="5093065" cy="1908184"/>
              </a:xfrm>
              <a:prstGeom prst="rect">
                <a:avLst/>
              </a:prstGeom>
              <a:blipFill>
                <a:blip r:embed="rId2"/>
                <a:stretch>
                  <a:fillRect l="-719" b="-9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17" name="Google Shape;74;p14">
            <a:extLst>
              <a:ext uri="{FF2B5EF4-FFF2-40B4-BE49-F238E27FC236}">
                <a16:creationId xmlns:a16="http://schemas.microsoft.com/office/drawing/2014/main" id="{F0311968-9B09-4D96-8367-821EF0BBE5CA}"/>
              </a:ext>
            </a:extLst>
          </p:cNvPr>
          <p:cNvSpPr txBox="1"/>
          <p:nvPr/>
        </p:nvSpPr>
        <p:spPr>
          <a:xfrm>
            <a:off x="9213544" y="6077499"/>
            <a:ext cx="2447807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 dirty="0">
                <a:latin typeface="Proxima Nova"/>
                <a:ea typeface="Proxima Nova"/>
                <a:cs typeface="Proxima Nova"/>
                <a:sym typeface="Proxima Nova"/>
              </a:rPr>
              <a:t>KamLAND-Zen, 2016, PhysRevLett.117.082503</a:t>
            </a:r>
            <a:endParaRPr sz="7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" name="Google Shape;75;p14">
            <a:extLst>
              <a:ext uri="{FF2B5EF4-FFF2-40B4-BE49-F238E27FC236}">
                <a16:creationId xmlns:a16="http://schemas.microsoft.com/office/drawing/2014/main" id="{25567851-644C-4967-842F-8E09C9686E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6797" y="3196250"/>
            <a:ext cx="2621122" cy="215264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76;p14">
            <a:extLst>
              <a:ext uri="{FF2B5EF4-FFF2-40B4-BE49-F238E27FC236}">
                <a16:creationId xmlns:a16="http://schemas.microsoft.com/office/drawing/2014/main" id="{648D29D6-0511-4133-B9CC-FB3DA0335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4" y="886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cs typeface="Helvetica" panose="020B0604020202020204" pitchFamily="34" charset="0"/>
              </a:rPr>
              <a:t>The 0νββ decay in DUNE</a:t>
            </a:r>
            <a:endParaRPr b="1" dirty="0"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" name="Google Shape;78;p14">
            <a:extLst>
              <a:ext uri="{FF2B5EF4-FFF2-40B4-BE49-F238E27FC236}">
                <a16:creationId xmlns:a16="http://schemas.microsoft.com/office/drawing/2014/main" id="{D3F4F6E2-A63F-4B93-A5C4-59484338A568}"/>
              </a:ext>
            </a:extLst>
          </p:cNvPr>
          <p:cNvCxnSpPr/>
          <p:nvPr/>
        </p:nvCxnSpPr>
        <p:spPr>
          <a:xfrm rot="10800000" flipH="1">
            <a:off x="4258422" y="5477611"/>
            <a:ext cx="244500" cy="222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9;p14">
            <a:extLst>
              <a:ext uri="{FF2B5EF4-FFF2-40B4-BE49-F238E27FC236}">
                <a16:creationId xmlns:a16="http://schemas.microsoft.com/office/drawing/2014/main" id="{98331637-E398-4DDF-9AA8-F0F49969386C}"/>
              </a:ext>
            </a:extLst>
          </p:cNvPr>
          <p:cNvCxnSpPr/>
          <p:nvPr/>
        </p:nvCxnSpPr>
        <p:spPr>
          <a:xfrm>
            <a:off x="4247322" y="5466611"/>
            <a:ext cx="311100" cy="222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oogle Shape;80;p14">
            <a:extLst>
              <a:ext uri="{FF2B5EF4-FFF2-40B4-BE49-F238E27FC236}">
                <a16:creationId xmlns:a16="http://schemas.microsoft.com/office/drawing/2014/main" id="{FC5D6AFB-346F-4DAC-9986-3D9B7C0F1D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577" y="1568067"/>
            <a:ext cx="2728562" cy="543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81;p14">
            <a:extLst>
              <a:ext uri="{FF2B5EF4-FFF2-40B4-BE49-F238E27FC236}">
                <a16:creationId xmlns:a16="http://schemas.microsoft.com/office/drawing/2014/main" id="{B2E2ADF7-4ABF-4F99-9812-AABF129FE510}"/>
              </a:ext>
            </a:extLst>
          </p:cNvPr>
          <p:cNvCxnSpPr>
            <a:cxnSpLocks/>
          </p:cNvCxnSpPr>
          <p:nvPr/>
        </p:nvCxnSpPr>
        <p:spPr>
          <a:xfrm flipH="1">
            <a:off x="7758470" y="1994379"/>
            <a:ext cx="226826" cy="3197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82;p14">
            <a:extLst>
              <a:ext uri="{FF2B5EF4-FFF2-40B4-BE49-F238E27FC236}">
                <a16:creationId xmlns:a16="http://schemas.microsoft.com/office/drawing/2014/main" id="{416452A2-6083-4CC4-B6C4-C5FCA9C6FA8E}"/>
              </a:ext>
            </a:extLst>
          </p:cNvPr>
          <p:cNvSpPr txBox="1"/>
          <p:nvPr/>
        </p:nvSpPr>
        <p:spPr>
          <a:xfrm>
            <a:off x="6803491" y="2318312"/>
            <a:ext cx="125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phase space</a:t>
            </a:r>
            <a:endParaRPr sz="12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cxnSp>
        <p:nvCxnSpPr>
          <p:cNvPr id="26" name="Google Shape;83;p14">
            <a:extLst>
              <a:ext uri="{FF2B5EF4-FFF2-40B4-BE49-F238E27FC236}">
                <a16:creationId xmlns:a16="http://schemas.microsoft.com/office/drawing/2014/main" id="{20239EDC-03F5-4317-8902-FE4B297E4196}"/>
              </a:ext>
            </a:extLst>
          </p:cNvPr>
          <p:cNvCxnSpPr>
            <a:cxnSpLocks/>
          </p:cNvCxnSpPr>
          <p:nvPr/>
        </p:nvCxnSpPr>
        <p:spPr>
          <a:xfrm>
            <a:off x="8434379" y="1928439"/>
            <a:ext cx="374674" cy="2852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;p14">
            <a:extLst>
              <a:ext uri="{FF2B5EF4-FFF2-40B4-BE49-F238E27FC236}">
                <a16:creationId xmlns:a16="http://schemas.microsoft.com/office/drawing/2014/main" id="{70A0E365-704B-401E-813D-29F803372298}"/>
              </a:ext>
            </a:extLst>
          </p:cNvPr>
          <p:cNvSpPr txBox="1"/>
          <p:nvPr/>
        </p:nvSpPr>
        <p:spPr>
          <a:xfrm>
            <a:off x="8311744" y="2304721"/>
            <a:ext cx="18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nuclear matrix element</a:t>
            </a:r>
            <a:endParaRPr sz="12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cxnSp>
        <p:nvCxnSpPr>
          <p:cNvPr id="28" name="Google Shape;85;p14">
            <a:extLst>
              <a:ext uri="{FF2B5EF4-FFF2-40B4-BE49-F238E27FC236}">
                <a16:creationId xmlns:a16="http://schemas.microsoft.com/office/drawing/2014/main" id="{095F8AB9-C867-41EE-80A6-1CBA829B8DBE}"/>
              </a:ext>
            </a:extLst>
          </p:cNvPr>
          <p:cNvCxnSpPr>
            <a:cxnSpLocks/>
          </p:cNvCxnSpPr>
          <p:nvPr/>
        </p:nvCxnSpPr>
        <p:spPr>
          <a:xfrm>
            <a:off x="9257763" y="1862876"/>
            <a:ext cx="66862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86;p14">
            <a:extLst>
              <a:ext uri="{FF2B5EF4-FFF2-40B4-BE49-F238E27FC236}">
                <a16:creationId xmlns:a16="http://schemas.microsoft.com/office/drawing/2014/main" id="{893A78AD-56C7-4338-BF41-DFBB927843FB}"/>
              </a:ext>
            </a:extLst>
          </p:cNvPr>
          <p:cNvSpPr txBox="1"/>
          <p:nvPr/>
        </p:nvSpPr>
        <p:spPr>
          <a:xfrm>
            <a:off x="10097896" y="1559139"/>
            <a:ext cx="161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Majorana mass</a:t>
            </a:r>
            <a:endParaRPr sz="12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30" name="Google Shape;87;p14">
            <a:extLst>
              <a:ext uri="{FF2B5EF4-FFF2-40B4-BE49-F238E27FC236}">
                <a16:creationId xmlns:a16="http://schemas.microsoft.com/office/drawing/2014/main" id="{1E377101-5196-43CB-8705-7D7E17882CC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5344" y="1852410"/>
            <a:ext cx="1288004" cy="4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88;p14">
            <a:extLst>
              <a:ext uri="{FF2B5EF4-FFF2-40B4-BE49-F238E27FC236}">
                <a16:creationId xmlns:a16="http://schemas.microsoft.com/office/drawing/2014/main" id="{1C0477DC-CBEA-48AC-BFE7-C9680D7FB1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5597" y="5881281"/>
            <a:ext cx="1992770" cy="37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89;p14">
            <a:extLst>
              <a:ext uri="{FF2B5EF4-FFF2-40B4-BE49-F238E27FC236}">
                <a16:creationId xmlns:a16="http://schemas.microsoft.com/office/drawing/2014/main" id="{9F7D97CB-B40A-4246-8BA6-75F5C3F3120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80638" y="5760799"/>
            <a:ext cx="2829819" cy="44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FE2755-077D-4EC7-8598-99F27215FD0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7873" r="11"/>
          <a:stretch/>
        </p:blipFill>
        <p:spPr>
          <a:xfrm>
            <a:off x="6458354" y="3225764"/>
            <a:ext cx="2040489" cy="1933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3955B0-8349-4A50-86C0-85CC2415D1BB}"/>
              </a:ext>
            </a:extLst>
          </p:cNvPr>
          <p:cNvSpPr txBox="1"/>
          <p:nvPr/>
        </p:nvSpPr>
        <p:spPr>
          <a:xfrm flipH="1">
            <a:off x="170198" y="1143446"/>
            <a:ext cx="5812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DUNE: 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Deep Underground Neutrino Experiment </a:t>
            </a:r>
          </a:p>
          <a:p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Several</a:t>
            </a: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physics</a:t>
            </a: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goals: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F96FC9D-8D6D-4FAD-801D-E0B2DD0F4B41}"/>
                  </a:ext>
                </a:extLst>
              </p:cNvPr>
              <p:cNvSpPr/>
              <p:nvPr/>
            </p:nvSpPr>
            <p:spPr>
              <a:xfrm>
                <a:off x="2962185" y="1874473"/>
                <a:ext cx="2406570" cy="14253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Low-Energy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sector</a:t>
                </a:r>
                <a:endParaRPr lang="it-IT" sz="16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endParaRPr lang="it-IT" sz="1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Supernova </a:t>
                </a:r>
                <a:r>
                  <a:rPr lang="it-IT" sz="1600" dirty="0" err="1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neutrinos</a:t>
                </a:r>
                <a:endParaRPr lang="it-IT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Solar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neutrinos</a:t>
                </a:r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it-IT" sz="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WIMPs</a:t>
                </a:r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𝟎</m:t>
                    </m:r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𝝂𝜷𝜷</m:t>
                    </m:r>
                  </m:oMath>
                </a14:m>
                <a:endParaRPr lang="it-IT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F96FC9D-8D6D-4FAD-801D-E0B2DD0F4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185" y="1874473"/>
                <a:ext cx="2406570" cy="1425389"/>
              </a:xfrm>
              <a:prstGeom prst="rect">
                <a:avLst/>
              </a:prstGeom>
              <a:blipFill>
                <a:blip r:embed="rId11"/>
                <a:stretch>
                  <a:fillRect l="-1772" t="-299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C7F7FFD0-5DCA-48AC-B740-2B1D269324CC}"/>
              </a:ext>
            </a:extLst>
          </p:cNvPr>
          <p:cNvSpPr/>
          <p:nvPr/>
        </p:nvSpPr>
        <p:spPr>
          <a:xfrm>
            <a:off x="353328" y="2040562"/>
            <a:ext cx="2287559" cy="116683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High-Energy </a:t>
            </a:r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sector</a:t>
            </a:r>
            <a:endParaRPr lang="it-IT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it-IT" sz="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Mass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hierarchy</a:t>
            </a:r>
            <a:endParaRPr lang="it-I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CP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violation</a:t>
            </a:r>
            <a:endParaRPr lang="it-I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Proton </a:t>
            </a:r>
            <a:r>
              <a:rPr lang="it-IT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decay</a:t>
            </a:r>
            <a:endParaRPr lang="it-IT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D79CF50-D7A2-4BD4-2D3C-0D9C8303A2C7}"/>
                  </a:ext>
                </a:extLst>
              </p:cNvPr>
              <p:cNvSpPr txBox="1"/>
              <p:nvPr/>
            </p:nvSpPr>
            <p:spPr>
              <a:xfrm>
                <a:off x="1329580" y="5416947"/>
                <a:ext cx="3264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136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54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136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56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D79CF50-D7A2-4BD4-2D3C-0D9C8303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580" y="5416947"/>
                <a:ext cx="3264292" cy="276999"/>
              </a:xfrm>
              <a:prstGeom prst="rect">
                <a:avLst/>
              </a:prstGeom>
              <a:blipFill>
                <a:blip r:embed="rId12"/>
                <a:stretch>
                  <a:fillRect t="-4444" r="-7090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D7834ED-0B7B-EE7F-C385-7FA0D0BD5130}"/>
              </a:ext>
            </a:extLst>
          </p:cNvPr>
          <p:cNvSpPr/>
          <p:nvPr/>
        </p:nvSpPr>
        <p:spPr>
          <a:xfrm>
            <a:off x="6286301" y="1462858"/>
            <a:ext cx="5275397" cy="1211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D5538165-6C21-D9D2-7A45-1074EC729D23}"/>
              </a:ext>
            </a:extLst>
          </p:cNvPr>
          <p:cNvSpPr/>
          <p:nvPr/>
        </p:nvSpPr>
        <p:spPr>
          <a:xfrm>
            <a:off x="4077247" y="2789212"/>
            <a:ext cx="90950" cy="5222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6C9721-38FB-9205-316D-DEE96581F8CE}"/>
              </a:ext>
            </a:extLst>
          </p:cNvPr>
          <p:cNvSpPr txBox="1"/>
          <p:nvPr/>
        </p:nvSpPr>
        <p:spPr>
          <a:xfrm>
            <a:off x="4188527" y="287878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proposals</a:t>
            </a:r>
            <a:endParaRPr lang="it-IT" sz="1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46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20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9" name="Google Shape;386;p32">
            <a:extLst>
              <a:ext uri="{FF2B5EF4-FFF2-40B4-BE49-F238E27FC236}">
                <a16:creationId xmlns:a16="http://schemas.microsoft.com/office/drawing/2014/main" id="{80190E86-0915-4907-B6D0-88972E8CA4A7}"/>
              </a:ext>
            </a:extLst>
          </p:cNvPr>
          <p:cNvSpPr/>
          <p:nvPr/>
        </p:nvSpPr>
        <p:spPr>
          <a:xfrm>
            <a:off x="1027935" y="1153767"/>
            <a:ext cx="3022400" cy="7636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000" b="1" dirty="0"/>
              <a:t>Binned tracks</a:t>
            </a:r>
            <a:endParaRPr sz="2000" b="1" dirty="0"/>
          </a:p>
        </p:txBody>
      </p:sp>
      <p:cxnSp>
        <p:nvCxnSpPr>
          <p:cNvPr id="15" name="Google Shape;387;p32">
            <a:extLst>
              <a:ext uri="{FF2B5EF4-FFF2-40B4-BE49-F238E27FC236}">
                <a16:creationId xmlns:a16="http://schemas.microsoft.com/office/drawing/2014/main" id="{5FCF68B2-6F35-4F5C-A353-24E25C5B522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2538268" y="1917367"/>
            <a:ext cx="867" cy="4836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388;p32">
            <a:extLst>
              <a:ext uri="{FF2B5EF4-FFF2-40B4-BE49-F238E27FC236}">
                <a16:creationId xmlns:a16="http://schemas.microsoft.com/office/drawing/2014/main" id="{F1C71BE0-6287-4D54-87A2-3A53055661E9}"/>
              </a:ext>
            </a:extLst>
          </p:cNvPr>
          <p:cNvSpPr/>
          <p:nvPr/>
        </p:nvSpPr>
        <p:spPr>
          <a:xfrm>
            <a:off x="996868" y="2401000"/>
            <a:ext cx="3082800" cy="7636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000" b="1" dirty="0"/>
              <a:t>Feature extraction (CNN/ATN)</a:t>
            </a:r>
            <a:endParaRPr sz="2000" b="1" dirty="0"/>
          </a:p>
        </p:txBody>
      </p:sp>
      <p:cxnSp>
        <p:nvCxnSpPr>
          <p:cNvPr id="17" name="Google Shape;389;p32">
            <a:extLst>
              <a:ext uri="{FF2B5EF4-FFF2-40B4-BE49-F238E27FC236}">
                <a16:creationId xmlns:a16="http://schemas.microsoft.com/office/drawing/2014/main" id="{88309F91-2039-469D-8C73-25B64E84610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2538268" y="3164600"/>
            <a:ext cx="0" cy="4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390;p32">
            <a:extLst>
              <a:ext uri="{FF2B5EF4-FFF2-40B4-BE49-F238E27FC236}">
                <a16:creationId xmlns:a16="http://schemas.microsoft.com/office/drawing/2014/main" id="{EBC63450-D0DB-4F77-AE26-F8F3BBD4929F}"/>
              </a:ext>
            </a:extLst>
          </p:cNvPr>
          <p:cNvSpPr/>
          <p:nvPr/>
        </p:nvSpPr>
        <p:spPr>
          <a:xfrm>
            <a:off x="996868" y="3648233"/>
            <a:ext cx="3082800" cy="7636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000" b="1" dirty="0"/>
              <a:t>Rescaling and outlier removal</a:t>
            </a:r>
            <a:endParaRPr sz="2000" b="1" dirty="0"/>
          </a:p>
        </p:txBody>
      </p:sp>
      <p:cxnSp>
        <p:nvCxnSpPr>
          <p:cNvPr id="19" name="Google Shape;391;p32">
            <a:extLst>
              <a:ext uri="{FF2B5EF4-FFF2-40B4-BE49-F238E27FC236}">
                <a16:creationId xmlns:a16="http://schemas.microsoft.com/office/drawing/2014/main" id="{5E2B715B-1C01-4257-AF4E-E6749ECA4373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2529868" y="4411833"/>
            <a:ext cx="8400" cy="4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392;p32">
            <a:extLst>
              <a:ext uri="{FF2B5EF4-FFF2-40B4-BE49-F238E27FC236}">
                <a16:creationId xmlns:a16="http://schemas.microsoft.com/office/drawing/2014/main" id="{66199BE3-78D5-4E80-B0FA-A5CBEA58629D}"/>
              </a:ext>
            </a:extLst>
          </p:cNvPr>
          <p:cNvSpPr/>
          <p:nvPr/>
        </p:nvSpPr>
        <p:spPr>
          <a:xfrm>
            <a:off x="988635" y="4895467"/>
            <a:ext cx="3082800" cy="846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000" b="1" dirty="0"/>
              <a:t>Classical or quantum classifier (SVM/QSVM)</a:t>
            </a:r>
            <a:endParaRPr sz="2000" b="1" dirty="0"/>
          </a:p>
        </p:txBody>
      </p:sp>
      <p:cxnSp>
        <p:nvCxnSpPr>
          <p:cNvPr id="21" name="Google Shape;393;p32">
            <a:extLst>
              <a:ext uri="{FF2B5EF4-FFF2-40B4-BE49-F238E27FC236}">
                <a16:creationId xmlns:a16="http://schemas.microsoft.com/office/drawing/2014/main" id="{3EE472C4-6CE6-4363-9F7C-6C639CF7CE53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071435" y="5318467"/>
            <a:ext cx="1601051" cy="6462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394;p32">
            <a:extLst>
              <a:ext uri="{FF2B5EF4-FFF2-40B4-BE49-F238E27FC236}">
                <a16:creationId xmlns:a16="http://schemas.microsoft.com/office/drawing/2014/main" id="{A21C9FD5-EDBE-40D3-A43A-A23C21E2F9FD}"/>
              </a:ext>
            </a:extLst>
          </p:cNvPr>
          <p:cNvSpPr/>
          <p:nvPr/>
        </p:nvSpPr>
        <p:spPr>
          <a:xfrm>
            <a:off x="5672486" y="5741467"/>
            <a:ext cx="1611600" cy="44653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000" b="1" dirty="0"/>
              <a:t>Prediction</a:t>
            </a:r>
            <a:endParaRPr sz="2000" b="1" dirty="0"/>
          </a:p>
        </p:txBody>
      </p:sp>
      <p:pic>
        <p:nvPicPr>
          <p:cNvPr id="24" name="Google Shape;396;p32">
            <a:extLst>
              <a:ext uri="{FF2B5EF4-FFF2-40B4-BE49-F238E27FC236}">
                <a16:creationId xmlns:a16="http://schemas.microsoft.com/office/drawing/2014/main" id="{6853C418-A992-46FA-BBDF-E41BF133EC2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7768" y="2303503"/>
            <a:ext cx="2081035" cy="1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97;p32">
            <a:extLst>
              <a:ext uri="{FF2B5EF4-FFF2-40B4-BE49-F238E27FC236}">
                <a16:creationId xmlns:a16="http://schemas.microsoft.com/office/drawing/2014/main" id="{07B7E90A-9DFB-472E-A983-4529AF9DA28D}"/>
              </a:ext>
            </a:extLst>
          </p:cNvPr>
          <p:cNvSpPr txBox="1"/>
          <p:nvPr/>
        </p:nvSpPr>
        <p:spPr>
          <a:xfrm>
            <a:off x="7563019" y="2466681"/>
            <a:ext cx="396536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Distributions of NN-extracted features (2D case).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26" name="Google Shape;398;p32">
            <a:extLst>
              <a:ext uri="{FF2B5EF4-FFF2-40B4-BE49-F238E27FC236}">
                <a16:creationId xmlns:a16="http://schemas.microsoft.com/office/drawing/2014/main" id="{2D88784A-466C-4A5F-9CE8-5FE936B3BD64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3935" y="3667034"/>
            <a:ext cx="2264869" cy="178632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99;p32">
            <a:extLst>
              <a:ext uri="{FF2B5EF4-FFF2-40B4-BE49-F238E27FC236}">
                <a16:creationId xmlns:a16="http://schemas.microsoft.com/office/drawing/2014/main" id="{460867D2-7ACC-4870-80FC-C30BA71E2240}"/>
              </a:ext>
            </a:extLst>
          </p:cNvPr>
          <p:cNvSpPr txBox="1"/>
          <p:nvPr/>
        </p:nvSpPr>
        <p:spPr>
          <a:xfrm>
            <a:off x="7563019" y="4223230"/>
            <a:ext cx="32065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Classifier’s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decision boundary.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28" name="Google Shape;401;p32">
            <a:extLst>
              <a:ext uri="{FF2B5EF4-FFF2-40B4-BE49-F238E27FC236}">
                <a16:creationId xmlns:a16="http://schemas.microsoft.com/office/drawing/2014/main" id="{BED59F21-BDA9-4574-A34A-D1D0FC499056}"/>
              </a:ext>
            </a:extLst>
          </p:cNvPr>
          <p:cNvSpPr/>
          <p:nvPr/>
        </p:nvSpPr>
        <p:spPr>
          <a:xfrm>
            <a:off x="4329619" y="1336700"/>
            <a:ext cx="940400" cy="268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9494"/>
              </a:gs>
              <a:gs pos="100000">
                <a:srgbClr val="F81818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9" name="Google Shape;402;p32">
            <a:extLst>
              <a:ext uri="{FF2B5EF4-FFF2-40B4-BE49-F238E27FC236}">
                <a16:creationId xmlns:a16="http://schemas.microsoft.com/office/drawing/2014/main" id="{71110785-758B-4684-A7DF-A47E0BB2503E}"/>
              </a:ext>
            </a:extLst>
          </p:cNvPr>
          <p:cNvGrpSpPr/>
          <p:nvPr/>
        </p:nvGrpSpPr>
        <p:grpSpPr>
          <a:xfrm>
            <a:off x="5536636" y="1190901"/>
            <a:ext cx="5581364" cy="763600"/>
            <a:chOff x="3683675" y="865325"/>
            <a:chExt cx="4186023" cy="572700"/>
          </a:xfrm>
        </p:grpSpPr>
        <p:pic>
          <p:nvPicPr>
            <p:cNvPr id="30" name="Google Shape;403;p32">
              <a:extLst>
                <a:ext uri="{FF2B5EF4-FFF2-40B4-BE49-F238E27FC236}">
                  <a16:creationId xmlns:a16="http://schemas.microsoft.com/office/drawing/2014/main" id="{6C61A273-BB70-493B-B1E7-28D9410C32B9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83675" y="865325"/>
              <a:ext cx="8057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404;p32">
              <a:extLst>
                <a:ext uri="{FF2B5EF4-FFF2-40B4-BE49-F238E27FC236}">
                  <a16:creationId xmlns:a16="http://schemas.microsoft.com/office/drawing/2014/main" id="{6B8C6536-FA5F-4DC9-B1F6-2C45EFC4BC59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600" y="865325"/>
              <a:ext cx="8057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405;p32">
              <a:extLst>
                <a:ext uri="{FF2B5EF4-FFF2-40B4-BE49-F238E27FC236}">
                  <a16:creationId xmlns:a16="http://schemas.microsoft.com/office/drawing/2014/main" id="{D7F85458-0D38-4A9B-BD67-6EFAD695708C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96575" y="865325"/>
              <a:ext cx="873123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406;p32">
              <a:extLst>
                <a:ext uri="{FF2B5EF4-FFF2-40B4-BE49-F238E27FC236}">
                  <a16:creationId xmlns:a16="http://schemas.microsoft.com/office/drawing/2014/main" id="{FAA2C32F-EC5A-4D8A-B96F-C5E6300A09C8}"/>
                </a:ext>
              </a:extLst>
            </p:cNvPr>
            <p:cNvSpPr txBox="1"/>
            <p:nvPr/>
          </p:nvSpPr>
          <p:spPr>
            <a:xfrm>
              <a:off x="6045900" y="897725"/>
              <a:ext cx="12732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it" sz="2800">
                  <a:latin typeface="Proxima Nova"/>
                  <a:ea typeface="Proxima Nova"/>
                  <a:cs typeface="Proxima Nova"/>
                  <a:sym typeface="Proxima Nova"/>
                </a:rPr>
                <a:t>…</a:t>
              </a:r>
              <a:endParaRPr sz="2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7" name="Google Shape;401;p32">
            <a:extLst>
              <a:ext uri="{FF2B5EF4-FFF2-40B4-BE49-F238E27FC236}">
                <a16:creationId xmlns:a16="http://schemas.microsoft.com/office/drawing/2014/main" id="{360803DA-A0BA-4F25-8CE7-284FB20F16D7}"/>
              </a:ext>
            </a:extLst>
          </p:cNvPr>
          <p:cNvSpPr/>
          <p:nvPr/>
        </p:nvSpPr>
        <p:spPr>
          <a:xfrm>
            <a:off x="4329619" y="2643702"/>
            <a:ext cx="940400" cy="268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9494"/>
              </a:gs>
              <a:gs pos="100000">
                <a:srgbClr val="F81818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" name="Google Shape;401;p32">
            <a:extLst>
              <a:ext uri="{FF2B5EF4-FFF2-40B4-BE49-F238E27FC236}">
                <a16:creationId xmlns:a16="http://schemas.microsoft.com/office/drawing/2014/main" id="{43B4120E-F64E-49B4-9B52-9DE98DDD6757}"/>
              </a:ext>
            </a:extLst>
          </p:cNvPr>
          <p:cNvSpPr/>
          <p:nvPr/>
        </p:nvSpPr>
        <p:spPr>
          <a:xfrm rot="20300475">
            <a:off x="4305637" y="4875296"/>
            <a:ext cx="940400" cy="268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9494"/>
              </a:gs>
              <a:gs pos="100000">
                <a:srgbClr val="F81818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BC41B5E-E340-DA7D-B1A5-79C36976A92F}"/>
                  </a:ext>
                </a:extLst>
              </p:cNvPr>
              <p:cNvSpPr txBox="1"/>
              <p:nvPr/>
            </p:nvSpPr>
            <p:spPr>
              <a:xfrm>
                <a:off x="7579018" y="5741467"/>
                <a:ext cx="3014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𝛽𝛽</m:t>
                    </m:r>
                  </m:oMath>
                </a14:m>
                <a:r>
                  <a:rPr lang="it-IT" dirty="0"/>
                  <a:t> (</a:t>
                </a:r>
                <a:r>
                  <a:rPr lang="it-IT" dirty="0" err="1"/>
                  <a:t>signal</a:t>
                </a:r>
                <a:r>
                  <a:rPr lang="it-IT" dirty="0"/>
                  <a:t>) 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 (background).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BC41B5E-E340-DA7D-B1A5-79C36976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18" y="5741467"/>
                <a:ext cx="3014608" cy="369332"/>
              </a:xfrm>
              <a:prstGeom prst="rect">
                <a:avLst/>
              </a:prstGeom>
              <a:blipFill>
                <a:blip r:embed="rId8"/>
                <a:stretch>
                  <a:fillRect l="-606" t="-10000" r="-1212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76;p14">
            <a:extLst>
              <a:ext uri="{FF2B5EF4-FFF2-40B4-BE49-F238E27FC236}">
                <a16:creationId xmlns:a16="http://schemas.microsoft.com/office/drawing/2014/main" id="{8ED200A5-246D-DC13-EDC9-BCDBF6F11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Workflow </a:t>
            </a:r>
            <a:r>
              <a:rPr lang="it-IT" b="1" dirty="0" err="1">
                <a:cs typeface="Helvetica" panose="020B0604020202020204" pitchFamily="34" charset="0"/>
              </a:rPr>
              <a:t>outline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1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21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9" name="Google Shape;425;p34">
            <a:extLst>
              <a:ext uri="{FF2B5EF4-FFF2-40B4-BE49-F238E27FC236}">
                <a16:creationId xmlns:a16="http://schemas.microsoft.com/office/drawing/2014/main" id="{F4A005A1-D072-4943-BEFF-DB31CEEF4B4A}"/>
              </a:ext>
            </a:extLst>
          </p:cNvPr>
          <p:cNvSpPr txBox="1"/>
          <p:nvPr/>
        </p:nvSpPr>
        <p:spPr>
          <a:xfrm>
            <a:off x="332611" y="1231935"/>
            <a:ext cx="5257600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Both models have been trained for different number of neurons in the feature layers. </a:t>
            </a:r>
          </a:p>
          <a:p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In both cases the accuracies on a validation set don’t depend on the number of extracted features.</a:t>
            </a:r>
          </a:p>
          <a:p>
            <a:endParaRPr lang="en-US"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It’s possible to give in input to SVM and QSVM just two features without compromising the overall performance</a:t>
            </a:r>
          </a:p>
          <a:p>
            <a:r>
              <a:rPr lang="en-US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→ suitable for small quantum circuits</a:t>
            </a:r>
          </a:p>
        </p:txBody>
      </p:sp>
      <p:sp>
        <p:nvSpPr>
          <p:cNvPr id="19" name="Google Shape;430;p34">
            <a:extLst>
              <a:ext uri="{FF2B5EF4-FFF2-40B4-BE49-F238E27FC236}">
                <a16:creationId xmlns:a16="http://schemas.microsoft.com/office/drawing/2014/main" id="{84DB0578-2901-486D-A908-26805C226D06}"/>
              </a:ext>
            </a:extLst>
          </p:cNvPr>
          <p:cNvSpPr txBox="1"/>
          <p:nvPr/>
        </p:nvSpPr>
        <p:spPr>
          <a:xfrm>
            <a:off x="1414725" y="3492969"/>
            <a:ext cx="933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CNN </a:t>
            </a:r>
          </a:p>
        </p:txBody>
      </p:sp>
      <p:sp>
        <p:nvSpPr>
          <p:cNvPr id="20" name="Google Shape;431;p34">
            <a:extLst>
              <a:ext uri="{FF2B5EF4-FFF2-40B4-BE49-F238E27FC236}">
                <a16:creationId xmlns:a16="http://schemas.microsoft.com/office/drawing/2014/main" id="{BEB59569-3B6A-4D51-B5DC-553D99FC420B}"/>
              </a:ext>
            </a:extLst>
          </p:cNvPr>
          <p:cNvSpPr txBox="1"/>
          <p:nvPr/>
        </p:nvSpPr>
        <p:spPr>
          <a:xfrm>
            <a:off x="4727748" y="3486311"/>
            <a:ext cx="933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 dirty="0">
                <a:solidFill>
                  <a:srgbClr val="FF0000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ATN</a:t>
            </a:r>
            <a:endParaRPr sz="2400" b="1" dirty="0">
              <a:solidFill>
                <a:srgbClr val="FF0000"/>
              </a:solidFill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D65EB-9AB9-4F1A-B76C-76203A1D7E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68" y="4016892"/>
            <a:ext cx="6273485" cy="23044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303C7E-6FD6-4CA1-9868-D53211121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4053" y="1231935"/>
            <a:ext cx="5523645" cy="3907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374FF9B-F984-0D5F-DC0D-2180FD9C08F1}"/>
                  </a:ext>
                </a:extLst>
              </p:cNvPr>
              <p:cNvSpPr txBox="1"/>
              <p:nvPr/>
            </p:nvSpPr>
            <p:spPr>
              <a:xfrm>
                <a:off x="8953301" y="5229842"/>
                <a:ext cx="28230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CNN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∼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66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%</m:t>
                    </m:r>
                  </m:oMath>
                </a14:m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r"/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ATN 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∼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64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%</m:t>
                    </m:r>
                  </m:oMath>
                </a14:m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374FF9B-F984-0D5F-DC0D-2180FD9C0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301" y="5229842"/>
                <a:ext cx="2823099" cy="584775"/>
              </a:xfrm>
              <a:prstGeom prst="rect">
                <a:avLst/>
              </a:prstGeom>
              <a:blipFill>
                <a:blip r:embed="rId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76;p14">
            <a:extLst>
              <a:ext uri="{FF2B5EF4-FFF2-40B4-BE49-F238E27FC236}">
                <a16:creationId xmlns:a16="http://schemas.microsoft.com/office/drawing/2014/main" id="{1B4F8D1A-FACD-DAE2-09C9-C4628F190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CNN and ATN standalone </a:t>
            </a:r>
            <a:r>
              <a:rPr lang="it-IT" b="1" dirty="0" err="1">
                <a:cs typeface="Helvetica" panose="020B0604020202020204" pitchFamily="34" charset="0"/>
              </a:rPr>
              <a:t>predictions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9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22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15" name="Google Shape;416;p33">
            <a:extLst>
              <a:ext uri="{FF2B5EF4-FFF2-40B4-BE49-F238E27FC236}">
                <a16:creationId xmlns:a16="http://schemas.microsoft.com/office/drawing/2014/main" id="{B2782DF2-F2ED-44C6-8678-68528E652B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356967"/>
            <a:ext cx="5079700" cy="486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7;p33">
            <a:extLst>
              <a:ext uri="{FF2B5EF4-FFF2-40B4-BE49-F238E27FC236}">
                <a16:creationId xmlns:a16="http://schemas.microsoft.com/office/drawing/2014/main" id="{115A87FD-1AF0-4235-A0D8-04B25981EA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501" y="1379500"/>
            <a:ext cx="5394911" cy="48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19;p33">
            <a:extLst>
              <a:ext uri="{FF2B5EF4-FFF2-40B4-BE49-F238E27FC236}">
                <a16:creationId xmlns:a16="http://schemas.microsoft.com/office/drawing/2014/main" id="{E8404C1C-2DDD-4A07-9E16-DEBD492796B7}"/>
              </a:ext>
            </a:extLst>
          </p:cNvPr>
          <p:cNvSpPr/>
          <p:nvPr/>
        </p:nvSpPr>
        <p:spPr>
          <a:xfrm>
            <a:off x="5984099" y="1140533"/>
            <a:ext cx="45719" cy="5085566"/>
          </a:xfrm>
          <a:prstGeom prst="rect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FAE1FA-A45A-F701-39FA-B74261873D6F}"/>
              </a:ext>
            </a:extLst>
          </p:cNvPr>
          <p:cNvSpPr txBox="1"/>
          <p:nvPr/>
        </p:nvSpPr>
        <p:spPr>
          <a:xfrm>
            <a:off x="2500283" y="861122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/>
              <a:t>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EDED4F-09BF-8C03-2949-B458B079C135}"/>
              </a:ext>
            </a:extLst>
          </p:cNvPr>
          <p:cNvSpPr txBox="1"/>
          <p:nvPr/>
        </p:nvSpPr>
        <p:spPr>
          <a:xfrm>
            <a:off x="8749909" y="900372"/>
            <a:ext cx="78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/>
              <a:t>ATN</a:t>
            </a:r>
          </a:p>
        </p:txBody>
      </p:sp>
      <p:sp>
        <p:nvSpPr>
          <p:cNvPr id="6" name="Google Shape;76;p14">
            <a:extLst>
              <a:ext uri="{FF2B5EF4-FFF2-40B4-BE49-F238E27FC236}">
                <a16:creationId xmlns:a16="http://schemas.microsoft.com/office/drawing/2014/main" id="{7784FC6E-F22D-20F2-43BE-D86A52867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CNN and ATN </a:t>
            </a:r>
            <a:r>
              <a:rPr lang="it-IT" b="1" dirty="0" err="1">
                <a:cs typeface="Helvetica" panose="020B0604020202020204" pitchFamily="34" charset="0"/>
              </a:rPr>
              <a:t>architectures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2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DF67985-3592-4AE0-26C8-01243F94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375" y="971796"/>
            <a:ext cx="9218316" cy="51785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84D4E2-968E-6154-257E-0B2B5C0C7F0B}"/>
              </a:ext>
            </a:extLst>
          </p:cNvPr>
          <p:cNvSpPr txBox="1"/>
          <p:nvPr/>
        </p:nvSpPr>
        <p:spPr>
          <a:xfrm>
            <a:off x="157309" y="1204325"/>
            <a:ext cx="2659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Quantum-</a:t>
            </a:r>
            <a:r>
              <a:rPr lang="it-IT" dirty="0" err="1"/>
              <a:t>encoded</a:t>
            </a:r>
            <a:r>
              <a:rPr lang="it-IT" dirty="0"/>
              <a:t> feature </a:t>
            </a:r>
            <a:r>
              <a:rPr lang="it-IT" dirty="0" err="1"/>
              <a:t>distribution</a:t>
            </a:r>
            <a:r>
              <a:rPr lang="it-IT" dirty="0"/>
              <a:t> of </a:t>
            </a:r>
            <a:r>
              <a:rPr lang="it-IT" dirty="0" err="1"/>
              <a:t>heuristic</a:t>
            </a:r>
            <a:r>
              <a:rPr lang="it-IT" dirty="0"/>
              <a:t> feature </a:t>
            </a:r>
            <a:r>
              <a:rPr lang="it-IT" dirty="0" err="1"/>
              <a:t>maps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b="1" dirty="0"/>
              <a:t>Bloch </a:t>
            </a:r>
            <a:r>
              <a:rPr lang="it-IT" b="1" dirty="0" err="1"/>
              <a:t>spheres</a:t>
            </a:r>
            <a:r>
              <a:rPr lang="it-IT" b="1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visualize</a:t>
            </a:r>
            <a:r>
              <a:rPr lang="it-IT" dirty="0"/>
              <a:t> the degree of class </a:t>
            </a:r>
            <a:r>
              <a:rPr lang="it-IT" dirty="0" err="1"/>
              <a:t>separation</a:t>
            </a:r>
            <a:r>
              <a:rPr lang="it-IT" dirty="0"/>
              <a:t>.</a:t>
            </a:r>
          </a:p>
        </p:txBody>
      </p:sp>
      <p:sp>
        <p:nvSpPr>
          <p:cNvPr id="4" name="Google Shape;76;p14">
            <a:extLst>
              <a:ext uri="{FF2B5EF4-FFF2-40B4-BE49-F238E27FC236}">
                <a16:creationId xmlns:a16="http://schemas.microsoft.com/office/drawing/2014/main" id="{D22BD8C4-A548-FC52-FA42-83B8A64DEB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Bloch </a:t>
            </a:r>
            <a:r>
              <a:rPr lang="it-IT" b="1" dirty="0" err="1">
                <a:cs typeface="Helvetica" panose="020B0604020202020204" pitchFamily="34" charset="0"/>
              </a:rPr>
              <a:t>sphere</a:t>
            </a:r>
            <a:r>
              <a:rPr lang="it-IT" b="1" dirty="0">
                <a:cs typeface="Helvetica" panose="020B0604020202020204" pitchFamily="34" charset="0"/>
              </a:rPr>
              <a:t> </a:t>
            </a:r>
            <a:r>
              <a:rPr lang="it-IT" b="1" dirty="0" err="1">
                <a:cs typeface="Helvetica" panose="020B0604020202020204" pitchFamily="34" charset="0"/>
              </a:rPr>
              <a:t>visualization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02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24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16" name="Google Shape;635;p47">
            <a:extLst>
              <a:ext uri="{FF2B5EF4-FFF2-40B4-BE49-F238E27FC236}">
                <a16:creationId xmlns:a16="http://schemas.microsoft.com/office/drawing/2014/main" id="{2219F1DB-D4EB-4733-9ECD-BE8EE33377F0}"/>
              </a:ext>
            </a:extLst>
          </p:cNvPr>
          <p:cNvSpPr txBox="1"/>
          <p:nvPr/>
        </p:nvSpPr>
        <p:spPr>
          <a:xfrm>
            <a:off x="2916393" y="1665612"/>
            <a:ext cx="174853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CNN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2 qubits</a:t>
            </a:r>
          </a:p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2 features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9" name="Google Shape;638;p47">
            <a:extLst>
              <a:ext uri="{FF2B5EF4-FFF2-40B4-BE49-F238E27FC236}">
                <a16:creationId xmlns:a16="http://schemas.microsoft.com/office/drawing/2014/main" id="{67893C17-E31D-47D6-BEF7-59F4F4B5B112}"/>
              </a:ext>
            </a:extLst>
          </p:cNvPr>
          <p:cNvSpPr txBox="1"/>
          <p:nvPr/>
        </p:nvSpPr>
        <p:spPr>
          <a:xfrm>
            <a:off x="2941718" y="4329118"/>
            <a:ext cx="169788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ATN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2 qubits</a:t>
            </a:r>
          </a:p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2 features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20" name="Google Shape;639;p47">
            <a:extLst>
              <a:ext uri="{FF2B5EF4-FFF2-40B4-BE49-F238E27FC236}">
                <a16:creationId xmlns:a16="http://schemas.microsoft.com/office/drawing/2014/main" id="{2084EB44-903F-41E1-9EBF-B568C5EA1F4C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559" y="1584031"/>
            <a:ext cx="2229081" cy="177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40;p47">
            <a:extLst>
              <a:ext uri="{FF2B5EF4-FFF2-40B4-BE49-F238E27FC236}">
                <a16:creationId xmlns:a16="http://schemas.microsoft.com/office/drawing/2014/main" id="{6E81AD93-6598-4B92-8842-655B1C32114B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771" y="4070803"/>
            <a:ext cx="2299594" cy="18002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41;p47">
            <a:extLst>
              <a:ext uri="{FF2B5EF4-FFF2-40B4-BE49-F238E27FC236}">
                <a16:creationId xmlns:a16="http://schemas.microsoft.com/office/drawing/2014/main" id="{B67DE720-441F-43B3-982D-2E64F496DAF6}"/>
              </a:ext>
            </a:extLst>
          </p:cNvPr>
          <p:cNvSpPr txBox="1"/>
          <p:nvPr/>
        </p:nvSpPr>
        <p:spPr>
          <a:xfrm>
            <a:off x="1514356" y="1014863"/>
            <a:ext cx="51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 dirty="0">
                <a:latin typeface="Proxima Nova"/>
                <a:ea typeface="Proxima Nova"/>
                <a:cs typeface="Proxima Nova"/>
                <a:sym typeface="Proxima Nova"/>
              </a:rPr>
              <a:t>β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642;p47">
            <a:extLst>
              <a:ext uri="{FF2B5EF4-FFF2-40B4-BE49-F238E27FC236}">
                <a16:creationId xmlns:a16="http://schemas.microsoft.com/office/drawing/2014/main" id="{CDC80113-E9BE-49C7-A074-DE543D69A948}"/>
              </a:ext>
            </a:extLst>
          </p:cNvPr>
          <p:cNvSpPr txBox="1"/>
          <p:nvPr/>
        </p:nvSpPr>
        <p:spPr>
          <a:xfrm>
            <a:off x="1407755" y="3501635"/>
            <a:ext cx="73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 dirty="0">
                <a:latin typeface="Proxima Nova"/>
                <a:ea typeface="Proxima Nova"/>
                <a:cs typeface="Proxima Nova"/>
                <a:sym typeface="Proxima Nova"/>
              </a:rPr>
              <a:t>ββ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643;p47">
            <a:extLst>
              <a:ext uri="{FF2B5EF4-FFF2-40B4-BE49-F238E27FC236}">
                <a16:creationId xmlns:a16="http://schemas.microsoft.com/office/drawing/2014/main" id="{DDFE4346-F67F-4C1F-B5DB-DD193A5F07EE}"/>
              </a:ext>
            </a:extLst>
          </p:cNvPr>
          <p:cNvSpPr txBox="1"/>
          <p:nvPr/>
        </p:nvSpPr>
        <p:spPr>
          <a:xfrm>
            <a:off x="36156" y="5730002"/>
            <a:ext cx="274319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Topologies start being visible by the naked eye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cxnSp>
        <p:nvCxnSpPr>
          <p:cNvPr id="25" name="Google Shape;644;p47">
            <a:extLst>
              <a:ext uri="{FF2B5EF4-FFF2-40B4-BE49-F238E27FC236}">
                <a16:creationId xmlns:a16="http://schemas.microsoft.com/office/drawing/2014/main" id="{3BAFEBA7-4FCE-4687-9602-4A8C8DE304B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84283" y="2471501"/>
            <a:ext cx="394276" cy="3134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645;p47">
            <a:extLst>
              <a:ext uri="{FF2B5EF4-FFF2-40B4-BE49-F238E27FC236}">
                <a16:creationId xmlns:a16="http://schemas.microsoft.com/office/drawing/2014/main" id="{47225A41-8905-4EBA-944F-D96F8AB7878A}"/>
              </a:ext>
            </a:extLst>
          </p:cNvPr>
          <p:cNvCxnSpPr>
            <a:cxnSpLocks/>
          </p:cNvCxnSpPr>
          <p:nvPr/>
        </p:nvCxnSpPr>
        <p:spPr>
          <a:xfrm flipH="1">
            <a:off x="502950" y="5226125"/>
            <a:ext cx="137805" cy="522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139F510E-7BCA-48FE-8D29-5FF92ABB8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3677" y="971796"/>
            <a:ext cx="7519589" cy="5370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76;p14">
                <a:extLst>
                  <a:ext uri="{FF2B5EF4-FFF2-40B4-BE49-F238E27FC236}">
                    <a16:creationId xmlns:a16="http://schemas.microsoft.com/office/drawing/2014/main" id="{6BCC1851-FE03-8BF7-A686-A8185A06392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83533" y="88678"/>
                <a:ext cx="10236505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b="1" dirty="0">
                    <a:cs typeface="Helvetica" panose="020B0604020202020204" pitchFamily="34" charset="0"/>
                  </a:rPr>
                  <a:t>QSVM </a:t>
                </a:r>
                <a:r>
                  <a:rPr lang="it-IT" b="1" dirty="0" err="1">
                    <a:cs typeface="Helvetica" panose="020B0604020202020204" pitchFamily="34" charset="0"/>
                  </a:rPr>
                  <a:t>at</a:t>
                </a:r>
                <a:r>
                  <a:rPr lang="it-IT" b="1" dirty="0"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[</m:t>
                    </m:r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𝟏</m:t>
                    </m:r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×</m:t>
                    </m:r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𝟏</m:t>
                    </m:r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×</m:t>
                    </m:r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𝟏</m:t>
                    </m:r>
                    <m:r>
                      <a:rPr lang="it-IT" b="1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]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it-IT" b="1" i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𝐦𝐦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𝟑</m:t>
                        </m:r>
                      </m:sup>
                    </m:sSup>
                  </m:oMath>
                </a14:m>
                <a:endParaRPr b="1" dirty="0"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Google Shape;76;p14">
                <a:extLst>
                  <a:ext uri="{FF2B5EF4-FFF2-40B4-BE49-F238E27FC236}">
                    <a16:creationId xmlns:a16="http://schemas.microsoft.com/office/drawing/2014/main" id="{6BCC1851-FE03-8BF7-A686-A8185A06392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533" y="88678"/>
                <a:ext cx="10236505" cy="572700"/>
              </a:xfrm>
              <a:prstGeom prst="rect">
                <a:avLst/>
              </a:prstGeom>
              <a:blipFill>
                <a:blip r:embed="rId7"/>
                <a:stretch>
                  <a:fillRect l="-2144" t="-19355" b="-69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20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25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2" name="Picture 37">
            <a:extLst>
              <a:ext uri="{FF2B5EF4-FFF2-40B4-BE49-F238E27FC236}">
                <a16:creationId xmlns:a16="http://schemas.microsoft.com/office/drawing/2014/main" id="{05DF5C56-5E64-8588-29D8-0E1D59219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799" y="2371048"/>
            <a:ext cx="8376717" cy="2115903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19240065-61A9-EA39-DD20-C8126F7E9915}"/>
              </a:ext>
            </a:extLst>
          </p:cNvPr>
          <p:cNvSpPr/>
          <p:nvPr/>
        </p:nvSpPr>
        <p:spPr>
          <a:xfrm>
            <a:off x="4796370" y="2796716"/>
            <a:ext cx="1543469" cy="525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76;p14">
            <a:extLst>
              <a:ext uri="{FF2B5EF4-FFF2-40B4-BE49-F238E27FC236}">
                <a16:creationId xmlns:a16="http://schemas.microsoft.com/office/drawing/2014/main" id="{822345B6-6AC0-B2BE-DAC9-02EA74EB2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DUNE low-energy </a:t>
            </a:r>
            <a:r>
              <a:rPr lang="it-IT" b="1" dirty="0" err="1">
                <a:cs typeface="Helvetica" panose="020B0604020202020204" pitchFamily="34" charset="0"/>
              </a:rPr>
              <a:t>physics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2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26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18C5239A-BA10-EB0A-9BF6-FFABD0BEC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Entanglement - </a:t>
            </a:r>
            <a:r>
              <a:rPr lang="it-IT" b="1" dirty="0" err="1">
                <a:cs typeface="Helvetica" panose="020B0604020202020204" pitchFamily="34" charset="0"/>
              </a:rPr>
              <a:t>Example</a:t>
            </a:r>
            <a:endParaRPr b="1" dirty="0">
              <a:cs typeface="Helvetica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AE1D87-5CE6-FC5F-544E-2B3144D3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904" y="1913632"/>
            <a:ext cx="5944474" cy="16446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0E4079-A029-88C9-FC15-9E91CF648E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415" y="4212231"/>
            <a:ext cx="3103452" cy="15452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E66FD9-2854-8339-4B01-23C2C732CCD1}"/>
              </a:ext>
            </a:extLst>
          </p:cNvPr>
          <p:cNvSpPr txBox="1"/>
          <p:nvPr/>
        </p:nvSpPr>
        <p:spPr>
          <a:xfrm>
            <a:off x="838199" y="1322772"/>
            <a:ext cx="135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Bell’s </a:t>
            </a:r>
            <a:r>
              <a:rPr lang="it-IT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pair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3918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27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18C5239A-BA10-EB0A-9BF6-FFABD0BEC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More </a:t>
            </a:r>
            <a:r>
              <a:rPr lang="it-IT" b="1" dirty="0" err="1">
                <a:cs typeface="Helvetica" panose="020B0604020202020204" pitchFamily="34" charset="0"/>
              </a:rPr>
              <a:t>genetic</a:t>
            </a:r>
            <a:r>
              <a:rPr lang="it-IT" b="1" dirty="0">
                <a:cs typeface="Helvetica" panose="020B0604020202020204" pitchFamily="34" charset="0"/>
              </a:rPr>
              <a:t> kernels</a:t>
            </a:r>
            <a:endParaRPr b="1" dirty="0">
              <a:cs typeface="Helvetica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1AABDE-5396-391D-D38F-4BC0BE15ADEA}"/>
              </a:ext>
            </a:extLst>
          </p:cNvPr>
          <p:cNvSpPr txBox="1"/>
          <p:nvPr/>
        </p:nvSpPr>
        <p:spPr>
          <a:xfrm flipH="1">
            <a:off x="265902" y="1148080"/>
            <a:ext cx="513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6 </a:t>
            </a:r>
            <a:r>
              <a:rPr lang="it-IT" b="1" dirty="0" err="1"/>
              <a:t>qubits</a:t>
            </a:r>
            <a:r>
              <a:rPr lang="it-IT" b="1" dirty="0"/>
              <a:t> – 4 features (2 from CNN, 2 from ATN):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5FCB5842-2521-67A1-CFC8-908B50BF5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366" y="1681667"/>
            <a:ext cx="6645593" cy="201772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FBB598BE-D3A2-F790-2EC4-BE3B39284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495" y="3967773"/>
            <a:ext cx="8146108" cy="22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28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CB97221-2B70-4754-AC65-C2AD4AF0F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676" y="897092"/>
            <a:ext cx="4682384" cy="31122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33F245-9341-4257-A2F5-3D91C841C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676" y="3943139"/>
            <a:ext cx="6589853" cy="2505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02333A4-E535-971E-6DBF-C3A11BE7BB4D}"/>
                  </a:ext>
                </a:extLst>
              </p:cNvPr>
              <p:cNvSpPr txBox="1"/>
              <p:nvPr/>
            </p:nvSpPr>
            <p:spPr>
              <a:xfrm>
                <a:off x="195310" y="1047565"/>
                <a:ext cx="482945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of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radiological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samples and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𝜈𝛽𝛽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events collected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DUNE Far Detector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Horizontal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Drift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module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Dominant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background: 42Ar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topology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).</a:t>
                </a:r>
              </a:p>
              <a:p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Subdominant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background: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capture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02333A4-E535-971E-6DBF-C3A11BE7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0" y="1047565"/>
                <a:ext cx="4829452" cy="1323439"/>
              </a:xfrm>
              <a:prstGeom prst="rect">
                <a:avLst/>
              </a:prstGeom>
              <a:blipFill>
                <a:blip r:embed="rId7"/>
                <a:stretch>
                  <a:fillRect l="-631" t="-1382" r="-1894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DD6E79B-35B9-C0AE-1274-38FBCAAFE865}"/>
                  </a:ext>
                </a:extLst>
              </p:cNvPr>
              <p:cNvSpPr txBox="1"/>
              <p:nvPr/>
            </p:nvSpPr>
            <p:spPr>
              <a:xfrm>
                <a:off x="195310" y="3604613"/>
                <a:ext cx="454536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CNN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have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been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trained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with a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balanced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dataset for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classifying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signal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𝜈𝛽𝛽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 and background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Accuracy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∼63%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Corresponding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</a:t>
                </a:r>
              </a:p>
              <a:p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Efficiency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	  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Purity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∼55%</m:t>
                    </m:r>
                  </m:oMath>
                </a14:m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DD6E79B-35B9-C0AE-1274-38FBCAAF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0" y="3604613"/>
                <a:ext cx="4545368" cy="2062103"/>
              </a:xfrm>
              <a:prstGeom prst="rect">
                <a:avLst/>
              </a:prstGeom>
              <a:blipFill>
                <a:blip r:embed="rId8"/>
                <a:stretch>
                  <a:fillRect l="-670" t="-885" b="-2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AA5AAF-6AE9-670F-2B2E-F678BB967466}"/>
                  </a:ext>
                </a:extLst>
              </p:cNvPr>
              <p:cNvSpPr txBox="1"/>
              <p:nvPr/>
            </p:nvSpPr>
            <p:spPr>
              <a:xfrm>
                <a:off x="10085416" y="2259449"/>
                <a:ext cx="191127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Charges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signal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LArTPC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collection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plane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</a:t>
                </a:r>
                <a:r>
                  <a:rPr lang="it-IT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radiological</a:t>
                </a:r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background and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𝜈𝛽𝛽</m:t>
                    </m:r>
                  </m:oMath>
                </a14:m>
                <a:r>
                  <a:rPr lang="it-IT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events.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AA5AAF-6AE9-670F-2B2E-F678BB967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416" y="2259449"/>
                <a:ext cx="1911274" cy="1169551"/>
              </a:xfrm>
              <a:prstGeom prst="rect">
                <a:avLst/>
              </a:prstGeom>
              <a:blipFill>
                <a:blip r:embed="rId9"/>
                <a:stretch>
                  <a:fillRect l="-955" t="-1042" r="-637"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76;p14">
            <a:extLst>
              <a:ext uri="{FF2B5EF4-FFF2-40B4-BE49-F238E27FC236}">
                <a16:creationId xmlns:a16="http://schemas.microsoft.com/office/drawing/2014/main" id="{6843FEBC-9088-4464-6B9C-E2D884600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DUNE FD </a:t>
            </a:r>
            <a:r>
              <a:rPr lang="it-IT" b="1" dirty="0" err="1">
                <a:cs typeface="Helvetica" panose="020B0604020202020204" pitchFamily="34" charset="0"/>
              </a:rPr>
              <a:t>Horizontal</a:t>
            </a:r>
            <a:r>
              <a:rPr lang="it-IT" b="1" dirty="0">
                <a:cs typeface="Helvetica" panose="020B0604020202020204" pitchFamily="34" charset="0"/>
              </a:rPr>
              <a:t> </a:t>
            </a:r>
            <a:r>
              <a:rPr lang="it-IT" b="1" dirty="0" err="1">
                <a:cs typeface="Helvetica" panose="020B0604020202020204" pitchFamily="34" charset="0"/>
              </a:rPr>
              <a:t>Drift</a:t>
            </a:r>
            <a:r>
              <a:rPr lang="it-IT" b="1" dirty="0">
                <a:cs typeface="Helvetica" panose="020B0604020202020204" pitchFamily="34" charset="0"/>
              </a:rPr>
              <a:t> dataset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6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29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9F1088F-7F19-45D0-9475-362F211C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2956" y="1153636"/>
            <a:ext cx="6675294" cy="515088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704476D-59CA-4609-8037-71EFF67CB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506" y="2850153"/>
            <a:ext cx="4895850" cy="352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19FE334-4076-C136-816F-F3B1CB61DAE5}"/>
                  </a:ext>
                </a:extLst>
              </p:cNvPr>
              <p:cNvSpPr txBox="1"/>
              <p:nvPr/>
            </p:nvSpPr>
            <p:spPr>
              <a:xfrm>
                <a:off x="283406" y="2420055"/>
                <a:ext cx="43779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topology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easier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identify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than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19FE334-4076-C136-816F-F3B1CB61D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6" y="2420055"/>
                <a:ext cx="4377930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C63B18F-BD27-AAC1-B60D-197DFDE39586}"/>
                  </a:ext>
                </a:extLst>
              </p:cNvPr>
              <p:cNvSpPr txBox="1"/>
              <p:nvPr/>
            </p:nvSpPr>
            <p:spPr>
              <a:xfrm>
                <a:off x="283406" y="1153636"/>
                <a:ext cx="49895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CNN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has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been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trained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distinguish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𝜈𝛽𝛽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from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separately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Significantly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higher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performances in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neutron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rejection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C63B18F-BD27-AAC1-B60D-197DFDE3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6" y="1153636"/>
                <a:ext cx="4989550" cy="1077218"/>
              </a:xfrm>
              <a:prstGeom prst="rect">
                <a:avLst/>
              </a:prstGeom>
              <a:blipFill>
                <a:blip r:embed="rId8"/>
                <a:stretch>
                  <a:fillRect l="-611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6;p14">
                <a:extLst>
                  <a:ext uri="{FF2B5EF4-FFF2-40B4-BE49-F238E27FC236}">
                    <a16:creationId xmlns:a16="http://schemas.microsoft.com/office/drawing/2014/main" id="{8C9B1B06-E9C2-54AD-5E5F-78919133A7A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83533" y="88678"/>
                <a:ext cx="10236505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𝜷</m:t>
                    </m:r>
                  </m:oMath>
                </a14:m>
                <a:r>
                  <a:rPr lang="it-IT" b="1" dirty="0">
                    <a:cs typeface="Helvetica" panose="020B0604020202020204" pitchFamily="34" charset="0"/>
                  </a:rPr>
                  <a:t> and </a:t>
                </a:r>
                <a:r>
                  <a:rPr lang="it-IT" b="1" dirty="0" err="1">
                    <a:cs typeface="Helvetica" panose="020B0604020202020204" pitchFamily="34" charset="0"/>
                  </a:rPr>
                  <a:t>neutron</a:t>
                </a:r>
                <a:r>
                  <a:rPr lang="it-IT" b="1" dirty="0">
                    <a:cs typeface="Helvetica" panose="020B0604020202020204" pitchFamily="34" charset="0"/>
                  </a:rPr>
                  <a:t> background </a:t>
                </a:r>
                <a:r>
                  <a:rPr lang="it-IT" b="1" dirty="0" err="1">
                    <a:cs typeface="Helvetica" panose="020B0604020202020204" pitchFamily="34" charset="0"/>
                  </a:rPr>
                  <a:t>topologies</a:t>
                </a:r>
                <a:endParaRPr b="1" dirty="0"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Google Shape;76;p14">
                <a:extLst>
                  <a:ext uri="{FF2B5EF4-FFF2-40B4-BE49-F238E27FC236}">
                    <a16:creationId xmlns:a16="http://schemas.microsoft.com/office/drawing/2014/main" id="{8C9B1B06-E9C2-54AD-5E5F-78919133A7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533" y="88678"/>
                <a:ext cx="10236505" cy="572700"/>
              </a:xfrm>
              <a:prstGeom prst="rect">
                <a:avLst/>
              </a:prstGeom>
              <a:blipFill>
                <a:blip r:embed="rId9"/>
                <a:stretch>
                  <a:fillRect t="-22581" b="-6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81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3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14D0BA-4CE9-43D6-820E-B49DFF8932FD}"/>
                  </a:ext>
                </a:extLst>
              </p:cNvPr>
              <p:cNvSpPr txBox="1"/>
              <p:nvPr/>
            </p:nvSpPr>
            <p:spPr>
              <a:xfrm flipH="1">
                <a:off x="283533" y="1295194"/>
                <a:ext cx="491838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DUNE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composed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of a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Near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Detector (ND) and Far Detector (FD) facilities.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FD: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four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modules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17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kton 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Liquid Argon Time 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Projection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Chambers (</a:t>
                </a: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LArTPCs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Proposal</a:t>
                </a:r>
                <a:r>
                  <a:rPr lang="it-IT" sz="16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 «</a:t>
                </a:r>
                <a:r>
                  <a:rPr lang="it-IT" sz="1600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opportunity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»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module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with argon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doped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with xenon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2%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concentration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the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search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of the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136</m:t>
                        </m:r>
                      </m:sup>
                    </m:sSup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Xe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0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𝜈𝛽𝛽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decay.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Careful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background studies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n, solar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𝜈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etc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…) </a:t>
                </a:r>
              </a:p>
              <a:p>
                <a:r>
                  <a:rPr lang="it-IT" sz="1600" b="0" dirty="0">
                    <a:cs typeface="Helvetica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𝛽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42</m:t>
                        </m:r>
                      </m:sup>
                    </m:sSup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Ar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dominates.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14D0BA-4CE9-43D6-820E-B49DFF89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3533" y="1295194"/>
                <a:ext cx="4918387" cy="3046988"/>
              </a:xfrm>
              <a:prstGeom prst="rect">
                <a:avLst/>
              </a:prstGeom>
              <a:blipFill>
                <a:blip r:embed="rId3"/>
                <a:stretch>
                  <a:fillRect l="-744" t="-600" r="-1861" b="-14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C1529-0E6D-483F-AACF-0F98D9CBEE70}"/>
              </a:ext>
            </a:extLst>
          </p:cNvPr>
          <p:cNvSpPr txBox="1"/>
          <p:nvPr/>
        </p:nvSpPr>
        <p:spPr>
          <a:xfrm flipH="1">
            <a:off x="2510153" y="5825237"/>
            <a:ext cx="717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Opportunity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explore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Quantum Machine Learning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models (QML).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340C1-5E10-4FFD-A34F-6D1D0FF86588}"/>
              </a:ext>
            </a:extLst>
          </p:cNvPr>
          <p:cNvSpPr txBox="1"/>
          <p:nvPr/>
        </p:nvSpPr>
        <p:spPr>
          <a:xfrm>
            <a:off x="283535" y="4668211"/>
            <a:ext cx="531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Thesis goal: 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leverage TPC tracking for background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mitigation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Challenging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tasks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at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the MeV-scale in FD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LArTPCs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785BD6-F055-4451-893F-DC0B5C3BE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80" y="1228349"/>
            <a:ext cx="6113785" cy="4453789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D5D94922-94A7-4FCA-84D9-FED89631C2BC}"/>
              </a:ext>
            </a:extLst>
          </p:cNvPr>
          <p:cNvSpPr/>
          <p:nvPr/>
        </p:nvSpPr>
        <p:spPr>
          <a:xfrm rot="5400000">
            <a:off x="1815107" y="5622634"/>
            <a:ext cx="355493" cy="64978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EAE3DBC9-2267-4E73-E84B-5B685A80D6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DUNE </a:t>
            </a:r>
            <a:r>
              <a:rPr lang="it-IT" b="1" dirty="0" err="1">
                <a:cs typeface="Helvetica" panose="020B0604020202020204" pitchFamily="34" charset="0"/>
              </a:rPr>
              <a:t>LArTPCs</a:t>
            </a:r>
            <a:r>
              <a:rPr lang="it-IT" b="1" dirty="0">
                <a:cs typeface="Helvetica" panose="020B0604020202020204" pitchFamily="34" charset="0"/>
              </a:rPr>
              <a:t> and Quantum Machine Learning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6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4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16;p16">
                <a:extLst>
                  <a:ext uri="{FF2B5EF4-FFF2-40B4-BE49-F238E27FC236}">
                    <a16:creationId xmlns:a16="http://schemas.microsoft.com/office/drawing/2014/main" id="{CEAEEDD4-FCDF-4E04-8EC9-730F45970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035" y="1058922"/>
                <a:ext cx="5744194" cy="2534207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6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qubit is a </a:t>
                </a:r>
                <a:r>
                  <a:rPr lang="en-US" sz="1600" b="1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2-level quantum system</a:t>
                </a:r>
                <a:r>
                  <a:rPr lang="en-US" sz="16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described by the wavefunction:</a:t>
                </a:r>
              </a:p>
              <a:p>
                <a:pPr marL="0" indent="0" algn="ctr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𝜓</m:t>
                          </m:r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𝛽</m:t>
                      </m:r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Fundamental unit of quantum computation.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|0〉and |1〉are the two computational basis, in analogy with 0 and 1 of classical computing.</a:t>
                </a:r>
              </a:p>
            </p:txBody>
          </p:sp>
        </mc:Choice>
        <mc:Fallback xmlns="">
          <p:sp>
            <p:nvSpPr>
              <p:cNvPr id="9" name="Google Shape;116;p16">
                <a:extLst>
                  <a:ext uri="{FF2B5EF4-FFF2-40B4-BE49-F238E27FC236}">
                    <a16:creationId xmlns:a16="http://schemas.microsoft.com/office/drawing/2014/main" id="{CEAEEDD4-FCDF-4E04-8EC9-730F4597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35" y="1058922"/>
                <a:ext cx="5744194" cy="2534207"/>
              </a:xfrm>
              <a:prstGeom prst="rect">
                <a:avLst/>
              </a:prstGeom>
              <a:blipFill>
                <a:blip r:embed="rId3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118;p16">
            <a:extLst>
              <a:ext uri="{FF2B5EF4-FFF2-40B4-BE49-F238E27FC236}">
                <a16:creationId xmlns:a16="http://schemas.microsoft.com/office/drawing/2014/main" id="{394A5C08-1986-4BA2-9D86-CB0FB10266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595" y="1945461"/>
            <a:ext cx="1276846" cy="2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9;p16">
            <a:extLst>
              <a:ext uri="{FF2B5EF4-FFF2-40B4-BE49-F238E27FC236}">
                <a16:creationId xmlns:a16="http://schemas.microsoft.com/office/drawing/2014/main" id="{3E1AE8E6-1233-4649-9192-4A53F9048F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302" y="5546754"/>
            <a:ext cx="3272097" cy="58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6">
            <a:extLst>
              <a:ext uri="{FF2B5EF4-FFF2-40B4-BE49-F238E27FC236}">
                <a16:creationId xmlns:a16="http://schemas.microsoft.com/office/drawing/2014/main" id="{DAC48AD8-06B5-48BF-A5F9-0D0F4BE250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614" y="1945461"/>
            <a:ext cx="739350" cy="29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6">
            <a:extLst>
              <a:ext uri="{FF2B5EF4-FFF2-40B4-BE49-F238E27FC236}">
                <a16:creationId xmlns:a16="http://schemas.microsoft.com/office/drawing/2014/main" id="{461E2DAE-1B89-4A46-B1D7-D74F3E7336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028" y="3611062"/>
            <a:ext cx="2479765" cy="2722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4;p16">
            <a:extLst>
              <a:ext uri="{FF2B5EF4-FFF2-40B4-BE49-F238E27FC236}">
                <a16:creationId xmlns:a16="http://schemas.microsoft.com/office/drawing/2014/main" id="{35D25CD9-D5AF-4844-81EC-9A0EE193C0F2}"/>
              </a:ext>
            </a:extLst>
          </p:cNvPr>
          <p:cNvSpPr txBox="1"/>
          <p:nvPr/>
        </p:nvSpPr>
        <p:spPr>
          <a:xfrm>
            <a:off x="283599" y="3678441"/>
            <a:ext cx="337275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Qubit states can be visualized as points on a sphere’s surface.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"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Bloch Sphere representation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65" name="Google Shape;131;p17">
            <a:extLst>
              <a:ext uri="{FF2B5EF4-FFF2-40B4-BE49-F238E27FC236}">
                <a16:creationId xmlns:a16="http://schemas.microsoft.com/office/drawing/2014/main" id="{EF60B709-3790-4ADD-A4DF-D8B89B659BF1}"/>
              </a:ext>
            </a:extLst>
          </p:cNvPr>
          <p:cNvSpPr txBox="1">
            <a:spLocks/>
          </p:cNvSpPr>
          <p:nvPr/>
        </p:nvSpPr>
        <p:spPr>
          <a:xfrm>
            <a:off x="6293311" y="916114"/>
            <a:ext cx="5502670" cy="8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Qubits are controlled by unitary operators called </a:t>
            </a:r>
            <a:r>
              <a:rPr lang="en-US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quantum gates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organized in </a:t>
            </a:r>
            <a:r>
              <a:rPr lang="en-US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quantum circuits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600" b="1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2" name="Google Shape;138;p17">
            <a:extLst>
              <a:ext uri="{FF2B5EF4-FFF2-40B4-BE49-F238E27FC236}">
                <a16:creationId xmlns:a16="http://schemas.microsoft.com/office/drawing/2014/main" id="{A985DEC3-08EC-469C-A43D-9F5570D4559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8442" y="3217154"/>
            <a:ext cx="1344386" cy="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41;p17">
            <a:extLst>
              <a:ext uri="{FF2B5EF4-FFF2-40B4-BE49-F238E27FC236}">
                <a16:creationId xmlns:a16="http://schemas.microsoft.com/office/drawing/2014/main" id="{3601D486-3D8E-430D-B68D-C62B405B8CF3}"/>
              </a:ext>
            </a:extLst>
          </p:cNvPr>
          <p:cNvPicPr preferRelativeResize="0"/>
          <p:nvPr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263" y="1910740"/>
            <a:ext cx="1628483" cy="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42;p17">
            <a:extLst>
              <a:ext uri="{FF2B5EF4-FFF2-40B4-BE49-F238E27FC236}">
                <a16:creationId xmlns:a16="http://schemas.microsoft.com/office/drawing/2014/main" id="{617CBCAD-4B27-428A-B308-1EAF46F30E62}"/>
              </a:ext>
            </a:extLst>
          </p:cNvPr>
          <p:cNvPicPr preferRelativeResize="0"/>
          <p:nvPr/>
        </p:nvPicPr>
        <p:blipFill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27" y="1906498"/>
            <a:ext cx="1628457" cy="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45;p17">
            <a:extLst>
              <a:ext uri="{FF2B5EF4-FFF2-40B4-BE49-F238E27FC236}">
                <a16:creationId xmlns:a16="http://schemas.microsoft.com/office/drawing/2014/main" id="{95233A90-6990-4F61-989A-56FBCBC854A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18889" y="2609968"/>
            <a:ext cx="2491876" cy="30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146;p17">
            <a:extLst>
              <a:ext uri="{FF2B5EF4-FFF2-40B4-BE49-F238E27FC236}">
                <a16:creationId xmlns:a16="http://schemas.microsoft.com/office/drawing/2014/main" id="{9A48C580-4470-4E14-84BF-40D87C5E87E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47209" y="1875941"/>
            <a:ext cx="440400" cy="4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48;p17">
            <a:extLst>
              <a:ext uri="{FF2B5EF4-FFF2-40B4-BE49-F238E27FC236}">
                <a16:creationId xmlns:a16="http://schemas.microsoft.com/office/drawing/2014/main" id="{4CC51520-B3C4-44CE-A99C-9EBE4A9AEBC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7209" y="2520073"/>
            <a:ext cx="440400" cy="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149;p17">
            <a:extLst>
              <a:ext uri="{FF2B5EF4-FFF2-40B4-BE49-F238E27FC236}">
                <a16:creationId xmlns:a16="http://schemas.microsoft.com/office/drawing/2014/main" id="{8F2DF7EE-D927-473E-AE8B-54F48E0A43B8}"/>
              </a:ext>
            </a:extLst>
          </p:cNvPr>
          <p:cNvPicPr preferRelativeResize="0"/>
          <p:nvPr/>
        </p:nvPicPr>
        <p:blipFill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613" y="3232233"/>
            <a:ext cx="1172223" cy="3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151;p17">
            <a:extLst>
              <a:ext uri="{FF2B5EF4-FFF2-40B4-BE49-F238E27FC236}">
                <a16:creationId xmlns:a16="http://schemas.microsoft.com/office/drawing/2014/main" id="{0E8D3B74-82C9-4DAC-B890-0106CE426811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62670" y="4000118"/>
            <a:ext cx="4627574" cy="18521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59613-2B20-49C4-9D14-444D05680242}"/>
              </a:ext>
            </a:extLst>
          </p:cNvPr>
          <p:cNvSpPr txBox="1"/>
          <p:nvPr/>
        </p:nvSpPr>
        <p:spPr>
          <a:xfrm flipH="1">
            <a:off x="10146765" y="1856328"/>
            <a:ext cx="159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Hadamard</a:t>
            </a:r>
            <a:endParaRPr lang="it-IT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7034F1A-D514-44DC-B47B-991E7D1AF5D6}"/>
              </a:ext>
            </a:extLst>
          </p:cNvPr>
          <p:cNvSpPr txBox="1"/>
          <p:nvPr/>
        </p:nvSpPr>
        <p:spPr>
          <a:xfrm flipH="1">
            <a:off x="10360518" y="2555879"/>
            <a:ext cx="117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CNOT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E3960CA-8385-42DF-81EF-D0C562FA61DE}"/>
              </a:ext>
            </a:extLst>
          </p:cNvPr>
          <p:cNvSpPr txBox="1"/>
          <p:nvPr/>
        </p:nvSpPr>
        <p:spPr>
          <a:xfrm flipH="1">
            <a:off x="9943336" y="3204289"/>
            <a:ext cx="18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Pauli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rotations</a:t>
            </a:r>
            <a:endParaRPr lang="it-IT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610B1-C30D-471B-ABA7-91BAB86D9CE4}"/>
              </a:ext>
            </a:extLst>
          </p:cNvPr>
          <p:cNvSpPr txBox="1"/>
          <p:nvPr/>
        </p:nvSpPr>
        <p:spPr>
          <a:xfrm rot="5400000">
            <a:off x="6250660" y="3995490"/>
            <a:ext cx="94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</a:t>
            </a:r>
          </a:p>
        </p:txBody>
      </p:sp>
      <p:sp>
        <p:nvSpPr>
          <p:cNvPr id="7" name="Google Shape;76;p14">
            <a:extLst>
              <a:ext uri="{FF2B5EF4-FFF2-40B4-BE49-F238E27FC236}">
                <a16:creationId xmlns:a16="http://schemas.microsoft.com/office/drawing/2014/main" id="{A54CC32D-2728-3C41-60C6-D4565F5B87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cs typeface="Helvetica" panose="020B0604020202020204" pitchFamily="34" charset="0"/>
              </a:rPr>
              <a:t>Qubits</a:t>
            </a:r>
            <a:r>
              <a:rPr lang="it-IT" b="1" dirty="0">
                <a:cs typeface="Helvetica" panose="020B0604020202020204" pitchFamily="34" charset="0"/>
              </a:rPr>
              <a:t> and Quantum </a:t>
            </a:r>
            <a:r>
              <a:rPr lang="it-IT" b="1" dirty="0" err="1">
                <a:cs typeface="Helvetica" panose="020B0604020202020204" pitchFamily="34" charset="0"/>
              </a:rPr>
              <a:t>Circuits</a:t>
            </a:r>
            <a:endParaRPr b="1" dirty="0"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4C46C9D0-221B-D685-2845-692DE485F2F3}"/>
              </a:ext>
            </a:extLst>
          </p:cNvPr>
          <p:cNvCxnSpPr/>
          <p:nvPr/>
        </p:nvCxnSpPr>
        <p:spPr>
          <a:xfrm>
            <a:off x="9810765" y="5237825"/>
            <a:ext cx="336000" cy="82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36AF3FC-C7AA-76CB-2DF0-023676B20579}"/>
              </a:ext>
            </a:extLst>
          </p:cNvPr>
          <p:cNvCxnSpPr/>
          <p:nvPr/>
        </p:nvCxnSpPr>
        <p:spPr>
          <a:xfrm flipH="1">
            <a:off x="10360518" y="5840553"/>
            <a:ext cx="736569" cy="22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8087E5F-206C-6B6A-72FD-A039CC2F69C8}"/>
              </a:ext>
            </a:extLst>
          </p:cNvPr>
          <p:cNvSpPr txBox="1"/>
          <p:nvPr/>
        </p:nvSpPr>
        <p:spPr>
          <a:xfrm>
            <a:off x="9502828" y="6018327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Entanglement</a:t>
            </a:r>
          </a:p>
        </p:txBody>
      </p:sp>
    </p:spTree>
    <p:extLst>
      <p:ext uri="{BB962C8B-B14F-4D97-AF65-F5344CB8AC3E}">
        <p14:creationId xmlns:p14="http://schemas.microsoft.com/office/powerpoint/2010/main" val="81126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5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15" name="Google Shape;170;p19">
            <a:extLst>
              <a:ext uri="{FF2B5EF4-FFF2-40B4-BE49-F238E27FC236}">
                <a16:creationId xmlns:a16="http://schemas.microsoft.com/office/drawing/2014/main" id="{028DD602-72B9-459F-8880-CA64463EA2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475" y="1211923"/>
            <a:ext cx="1787670" cy="211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2;p19">
            <a:extLst>
              <a:ext uri="{FF2B5EF4-FFF2-40B4-BE49-F238E27FC236}">
                <a16:creationId xmlns:a16="http://schemas.microsoft.com/office/drawing/2014/main" id="{541DD190-72C0-4199-90D3-88417ABEA147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4416" y="1564300"/>
            <a:ext cx="3214442" cy="193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1;p19">
            <a:extLst>
              <a:ext uri="{FF2B5EF4-FFF2-40B4-BE49-F238E27FC236}">
                <a16:creationId xmlns:a16="http://schemas.microsoft.com/office/drawing/2014/main" id="{144CB4C4-F91E-4299-B866-307111E042B2}"/>
              </a:ext>
            </a:extLst>
          </p:cNvPr>
          <p:cNvSpPr txBox="1"/>
          <p:nvPr/>
        </p:nvSpPr>
        <p:spPr>
          <a:xfrm>
            <a:off x="123386" y="1135495"/>
            <a:ext cx="607575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Transmon: 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superconductive modified LC circuit.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The nonlinear inductance is called </a:t>
            </a: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Josephson junction</a:t>
            </a: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 and allows for anharmonicity in the energy level separation: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cxnSp>
        <p:nvCxnSpPr>
          <p:cNvPr id="26" name="Google Shape;182;p19">
            <a:extLst>
              <a:ext uri="{FF2B5EF4-FFF2-40B4-BE49-F238E27FC236}">
                <a16:creationId xmlns:a16="http://schemas.microsoft.com/office/drawing/2014/main" id="{493E6B1B-9C86-40D9-83F1-C8CF9E38216A}"/>
              </a:ext>
            </a:extLst>
          </p:cNvPr>
          <p:cNvCxnSpPr>
            <a:cxnSpLocks/>
          </p:cNvCxnSpPr>
          <p:nvPr/>
        </p:nvCxnSpPr>
        <p:spPr>
          <a:xfrm>
            <a:off x="3061439" y="2106972"/>
            <a:ext cx="0" cy="42604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83;p19">
                <a:extLst>
                  <a:ext uri="{FF2B5EF4-FFF2-40B4-BE49-F238E27FC236}">
                    <a16:creationId xmlns:a16="http://schemas.microsoft.com/office/drawing/2014/main" id="{9B562247-9F98-45D6-80A3-91C403F855F1}"/>
                  </a:ext>
                </a:extLst>
              </p:cNvPr>
              <p:cNvSpPr txBox="1"/>
              <p:nvPr/>
            </p:nvSpPr>
            <p:spPr>
              <a:xfrm>
                <a:off x="381651" y="2468979"/>
                <a:ext cx="5326875" cy="738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/>
                <a:r>
                  <a:rPr lang="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It’s possible to isolate ground and excited states as </a:t>
                </a:r>
                <a14:m>
                  <m:oMath xmlns:m="http://schemas.openxmlformats.org/officeDocument/2006/math">
                    <m:r>
                      <a:rPr lang="it-IT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|</m:t>
                    </m:r>
                    <m:r>
                      <a:rPr lang="it-IT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𝟎</m:t>
                    </m:r>
                    <m:r>
                      <a:rPr lang="it-IT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⟩</m:t>
                    </m:r>
                  </m:oMath>
                </a14:m>
                <a:r>
                  <a:rPr lang="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|</m:t>
                    </m:r>
                    <m:r>
                      <a:rPr lang="it-IT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𝟏</m:t>
                    </m:r>
                    <m:r>
                      <a:rPr lang="it-IT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⟩</m:t>
                    </m:r>
                  </m:oMath>
                </a14:m>
                <a:r>
                  <a:rPr lang="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bases.</a:t>
                </a:r>
                <a:endParaRPr sz="1600" b="1" dirty="0">
                  <a:solidFill>
                    <a:srgbClr val="FF0000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</p:txBody>
          </p:sp>
        </mc:Choice>
        <mc:Fallback xmlns="">
          <p:sp>
            <p:nvSpPr>
              <p:cNvPr id="27" name="Google Shape;183;p19">
                <a:extLst>
                  <a:ext uri="{FF2B5EF4-FFF2-40B4-BE49-F238E27FC236}">
                    <a16:creationId xmlns:a16="http://schemas.microsoft.com/office/drawing/2014/main" id="{9B562247-9F98-45D6-80A3-91C403F8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1" y="2468979"/>
                <a:ext cx="5326875" cy="738623"/>
              </a:xfrm>
              <a:prstGeom prst="rect">
                <a:avLst/>
              </a:prstGeom>
              <a:blipFill>
                <a:blip r:embed="rId5"/>
                <a:stretch>
                  <a:fillRect r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184;p19">
            <a:extLst>
              <a:ext uri="{FF2B5EF4-FFF2-40B4-BE49-F238E27FC236}">
                <a16:creationId xmlns:a16="http://schemas.microsoft.com/office/drawing/2014/main" id="{495A38A6-D318-4C4D-AE18-D10F85AD1837}"/>
              </a:ext>
            </a:extLst>
          </p:cNvPr>
          <p:cNvSpPr txBox="1"/>
          <p:nvPr/>
        </p:nvSpPr>
        <p:spPr>
          <a:xfrm>
            <a:off x="9297160" y="1017498"/>
            <a:ext cx="1928404" cy="61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 dirty="0">
                <a:latin typeface="Proxima Nova"/>
                <a:ea typeface="Proxima Nova"/>
                <a:cs typeface="Proxima Nova"/>
                <a:sym typeface="Proxima Nova"/>
              </a:rPr>
              <a:t>Transmon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" name="Google Shape;194;p20">
            <a:extLst>
              <a:ext uri="{FF2B5EF4-FFF2-40B4-BE49-F238E27FC236}">
                <a16:creationId xmlns:a16="http://schemas.microsoft.com/office/drawing/2014/main" id="{232BF9EE-A24C-48E2-A3E6-676F59607CE6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284" y="3666401"/>
            <a:ext cx="2977200" cy="26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98;p20">
            <a:extLst>
              <a:ext uri="{FF2B5EF4-FFF2-40B4-BE49-F238E27FC236}">
                <a16:creationId xmlns:a16="http://schemas.microsoft.com/office/drawing/2014/main" id="{4F34A1EE-CC6A-4FC0-9D2E-40C3B936072E}"/>
              </a:ext>
            </a:extLst>
          </p:cNvPr>
          <p:cNvSpPr txBox="1"/>
          <p:nvPr/>
        </p:nvSpPr>
        <p:spPr>
          <a:xfrm>
            <a:off x="6748097" y="5464643"/>
            <a:ext cx="2214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it" sz="12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Eagle r1 quantum processor, the 127-qubits IBM quantum computer.</a:t>
            </a:r>
            <a:endParaRPr sz="12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4" name="Google Shape;76;p14">
            <a:extLst>
              <a:ext uri="{FF2B5EF4-FFF2-40B4-BE49-F238E27FC236}">
                <a16:creationId xmlns:a16="http://schemas.microsoft.com/office/drawing/2014/main" id="{53BADE76-A636-82C6-7591-EFC665F34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cs typeface="Helvetica" panose="020B0604020202020204" pitchFamily="34" charset="0"/>
              </a:rPr>
              <a:t>Superconductive</a:t>
            </a:r>
            <a:r>
              <a:rPr lang="it-IT" b="1" dirty="0">
                <a:cs typeface="Helvetica" panose="020B0604020202020204" pitchFamily="34" charset="0"/>
              </a:rPr>
              <a:t> </a:t>
            </a:r>
            <a:r>
              <a:rPr lang="it-IT" b="1" dirty="0" err="1">
                <a:cs typeface="Helvetica" panose="020B0604020202020204" pitchFamily="34" charset="0"/>
              </a:rPr>
              <a:t>qubit</a:t>
            </a:r>
            <a:r>
              <a:rPr lang="it-IT" b="1" dirty="0">
                <a:cs typeface="Helvetica" panose="020B0604020202020204" pitchFamily="34" charset="0"/>
              </a:rPr>
              <a:t> and NISQ era</a:t>
            </a:r>
            <a:endParaRPr b="1" dirty="0"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6408D8E-62A1-9301-9CAC-0A5C6D9C3263}"/>
                  </a:ext>
                </a:extLst>
              </p:cNvPr>
              <p:cNvSpPr txBox="1"/>
              <p:nvPr/>
            </p:nvSpPr>
            <p:spPr>
              <a:xfrm>
                <a:off x="219516" y="3429000"/>
                <a:ext cx="616715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State of the art quantum processors are limited in: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Noise</a:t>
                </a:r>
                <a:r>
                  <a:rPr lang="it-IT" dirty="0"/>
                  <a:t>: computing </a:t>
                </a:r>
                <a:r>
                  <a:rPr lang="it-IT" dirty="0" err="1"/>
                  <a:t>errors</a:t>
                </a:r>
                <a:r>
                  <a:rPr lang="it-IT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Scalability</a:t>
                </a:r>
                <a:r>
                  <a:rPr lang="it-IT" dirty="0"/>
                  <a:t>: </a:t>
                </a:r>
                <a:r>
                  <a:rPr lang="it-IT" dirty="0" err="1"/>
                  <a:t>increasing</a:t>
                </a:r>
                <a:r>
                  <a:rPr lang="it-IT" dirty="0"/>
                  <a:t> </a:t>
                </a:r>
                <a:r>
                  <a:rPr lang="it-IT" dirty="0" err="1"/>
                  <a:t>qubit</a:t>
                </a:r>
                <a:r>
                  <a:rPr lang="it-IT" dirty="0"/>
                  <a:t> </a:t>
                </a:r>
                <a:r>
                  <a:rPr lang="it-IT" dirty="0" err="1"/>
                  <a:t>numbers</a:t>
                </a:r>
                <a:r>
                  <a:rPr lang="it-IT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Entanglement: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qubits</a:t>
                </a:r>
                <a:r>
                  <a:rPr lang="it-IT" dirty="0"/>
                  <a:t> can be </a:t>
                </a:r>
                <a:r>
                  <a:rPr lang="it-IT" dirty="0" err="1"/>
                  <a:t>entangled</a:t>
                </a:r>
                <a:r>
                  <a:rPr lang="it-IT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:r>
                  <a:rPr lang="it-IT" b="1" dirty="0" err="1"/>
                  <a:t>Noise</a:t>
                </a:r>
                <a:r>
                  <a:rPr lang="it-IT" b="1" dirty="0"/>
                  <a:t> Intermediate Scale Quantum</a:t>
                </a:r>
                <a:r>
                  <a:rPr lang="it-IT" dirty="0"/>
                  <a:t> (NISQ) era</a:t>
                </a:r>
              </a:p>
              <a:p>
                <a:endParaRPr lang="it-IT" dirty="0"/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Open line of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research</a:t>
                </a:r>
                <a:r>
                  <a:rPr lang="it-IT" dirty="0">
                    <a:solidFill>
                      <a:srgbClr val="FF0000"/>
                    </a:solidFill>
                  </a:rPr>
                  <a:t>:</a:t>
                </a:r>
                <a:r>
                  <a:rPr lang="it-IT" dirty="0"/>
                  <a:t> </a:t>
                </a:r>
                <a:r>
                  <a:rPr lang="it-IT" dirty="0" err="1"/>
                  <a:t>achieving</a:t>
                </a:r>
                <a:r>
                  <a:rPr lang="it-IT" dirty="0"/>
                  <a:t> </a:t>
                </a:r>
                <a:r>
                  <a:rPr lang="it-IT" dirty="0" err="1"/>
                  <a:t>proof</a:t>
                </a:r>
                <a:r>
                  <a:rPr lang="it-IT" dirty="0"/>
                  <a:t> of quantum </a:t>
                </a:r>
                <a:r>
                  <a:rPr lang="it-IT" dirty="0" err="1"/>
                  <a:t>advantage</a:t>
                </a:r>
                <a:r>
                  <a:rPr lang="it-IT" dirty="0"/>
                  <a:t> with </a:t>
                </a:r>
                <a:r>
                  <a:rPr lang="it-IT" b="1" dirty="0"/>
                  <a:t>NISQ</a:t>
                </a:r>
                <a:r>
                  <a:rPr lang="it-IT" dirty="0"/>
                  <a:t> </a:t>
                </a:r>
                <a:r>
                  <a:rPr lang="it-IT" dirty="0" err="1"/>
                  <a:t>algorithms</a:t>
                </a:r>
                <a:r>
                  <a:rPr lang="it-IT" dirty="0"/>
                  <a:t>.</a:t>
                </a:r>
              </a:p>
              <a:p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Quantum Support </a:t>
                </a:r>
                <a:r>
                  <a:rPr lang="it-IT" b="1" dirty="0" err="1"/>
                  <a:t>Vector</a:t>
                </a:r>
                <a:r>
                  <a:rPr lang="it-IT" b="1" dirty="0"/>
                  <a:t> Machine </a:t>
                </a:r>
                <a:r>
                  <a:rPr lang="it-IT" dirty="0"/>
                  <a:t>(QSVM).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6408D8E-62A1-9301-9CAC-0A5C6D9C3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16" y="3429000"/>
                <a:ext cx="6167155" cy="2585323"/>
              </a:xfrm>
              <a:prstGeom prst="rect">
                <a:avLst/>
              </a:prstGeom>
              <a:blipFill>
                <a:blip r:embed="rId7"/>
                <a:stretch>
                  <a:fillRect l="-791" t="-1415" b="-2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24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6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23" name="Google Shape;213;p21">
            <a:extLst>
              <a:ext uri="{FF2B5EF4-FFF2-40B4-BE49-F238E27FC236}">
                <a16:creationId xmlns:a16="http://schemas.microsoft.com/office/drawing/2014/main" id="{5891B04E-BEF5-4113-968F-76DCEB1609B4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636" y="1172688"/>
            <a:ext cx="2999783" cy="22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14;p21">
            <a:extLst>
              <a:ext uri="{FF2B5EF4-FFF2-40B4-BE49-F238E27FC236}">
                <a16:creationId xmlns:a16="http://schemas.microsoft.com/office/drawing/2014/main" id="{44273E75-1BA4-43F5-9854-E9BB466EF147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614" y="1266276"/>
            <a:ext cx="2148978" cy="2080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15;p21">
            <a:extLst>
              <a:ext uri="{FF2B5EF4-FFF2-40B4-BE49-F238E27FC236}">
                <a16:creationId xmlns:a16="http://schemas.microsoft.com/office/drawing/2014/main" id="{955D274F-5AAF-46F8-A51F-D9B8233BE620}"/>
              </a:ext>
            </a:extLst>
          </p:cNvPr>
          <p:cNvSpPr/>
          <p:nvPr/>
        </p:nvSpPr>
        <p:spPr>
          <a:xfrm rot="5400000" flipV="1">
            <a:off x="8918498" y="2352340"/>
            <a:ext cx="371462" cy="257509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221;p22">
            <a:extLst>
              <a:ext uri="{FF2B5EF4-FFF2-40B4-BE49-F238E27FC236}">
                <a16:creationId xmlns:a16="http://schemas.microsoft.com/office/drawing/2014/main" id="{9C27C610-9F8C-4A41-8138-758127953943}"/>
              </a:ext>
            </a:extLst>
          </p:cNvPr>
          <p:cNvSpPr/>
          <p:nvPr/>
        </p:nvSpPr>
        <p:spPr>
          <a:xfrm>
            <a:off x="6656372" y="4404090"/>
            <a:ext cx="5168464" cy="180591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8" name="Google Shape;223;p22" descr="{&quot;aid&quot;:null,&quot;id&quot;:&quot;7&quot;,&quot;type&quot;:&quot;$$&quot;,&quot;code&quot;:&quot;$$K\\left(\\vec{x_{i}}\\,,\\,\\vec{x_{j}}\\right)\\,=\\,\\vec{x_{i}}\\cdot\\vec{x_{j}}$$&quot;,&quot;backgroundColorModified&quot;:null,&quot;backgroundColor&quot;:&quot;#FFFFFF&quot;,&quot;font&quot;:{&quot;size&quot;:12,&quot;color&quot;:&quot;#000000&quot;,&quot;family&quot;:&quot;Arial&quot;},&quot;ts&quot;:1650274054492,&quot;cs&quot;:&quot;12S89kEmfpnDC4k0+ZvLFg==&quot;,&quot;size&quot;:{&quot;width&quot;:155.83333333333334,&quot;height&quot;:19.666666666666668}}">
            <a:extLst>
              <a:ext uri="{FF2B5EF4-FFF2-40B4-BE49-F238E27FC236}">
                <a16:creationId xmlns:a16="http://schemas.microsoft.com/office/drawing/2014/main" id="{6B1B7027-F373-4F6E-8C7B-6B15837EFA56}"/>
              </a:ext>
            </a:extLst>
          </p:cNvPr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7662" y="4897014"/>
            <a:ext cx="1979084" cy="24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24;p22" descr="{&quot;id&quot;:&quot;8&quot;,&quot;font&quot;:{&quot;size&quot;:12,&quot;color&quot;:&quot;#000000&quot;,&quot;family&quot;:&quot;Arial&quot;},&quot;aid&quot;:null,&quot;backgroundColorModified&quot;:false,&quot;type&quot;:&quot;$$&quot;,&quot;backgroundColor&quot;:&quot;#FFFFFF&quot;,&quot;code&quot;:&quot;$$K\\left(\\vec{x_{i}},\\vec{x_{j}}\\right)=\\left(\\gamma \\,\\vec{x_{i}\\cdot}\\vec{x_{j}}+r\\right)^{d}$$&quot;,&quot;ts&quot;:1650274219974,&quot;cs&quot;:&quot;mqEGmcLU2obVz5hBR3vcWA==&quot;,&quot;size&quot;:{&quot;width&quot;:202.33333333333334,&quot;height&quot;:24.666666666666668}}">
            <a:extLst>
              <a:ext uri="{FF2B5EF4-FFF2-40B4-BE49-F238E27FC236}">
                <a16:creationId xmlns:a16="http://schemas.microsoft.com/office/drawing/2014/main" id="{70A276C5-063F-4D2B-B6F2-064EF7E316FF}"/>
              </a:ext>
            </a:extLst>
          </p:cNvPr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387" y="5253900"/>
            <a:ext cx="2569633" cy="3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25;p22" descr="{&quot;type&quot;:&quot;$$&quot;,&quot;code&quot;:&quot;$$K\\left(\\vec{x_{i}},\\vec{x_{j}}\\right)=\\exp\\left(-\\gamma\\left|\\left|\\vec{x_{i}}-\\vec{x_{j}}\\right|\\right|^{2}+C\\right)$$&quot;,&quot;backgroundColorModified&quot;:false,&quot;font&quot;:{&quot;color&quot;:&quot;#000000&quot;,&quot;family&quot;:&quot;Arial&quot;,&quot;size&quot;:10.5},&quot;aid&quot;:null,&quot;id&quot;:&quot;8&quot;,&quot;backgroundColor&quot;:&quot;#FFFFFF&quot;,&quot;ts&quot;:1650293528894,&quot;cs&quot;:&quot;Hlq+PrODnPG+guAsEluPGg==&quot;,&quot;size&quot;:{&quot;width&quot;:266.7324146981627,&quot;height&quot;:30.490830708661424}}">
            <a:extLst>
              <a:ext uri="{FF2B5EF4-FFF2-40B4-BE49-F238E27FC236}">
                <a16:creationId xmlns:a16="http://schemas.microsoft.com/office/drawing/2014/main" id="{5C045B17-936E-4053-845E-2243A6D45E7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6746" y="5663513"/>
            <a:ext cx="3387501" cy="387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26;p22">
            <a:extLst>
              <a:ext uri="{FF2B5EF4-FFF2-40B4-BE49-F238E27FC236}">
                <a16:creationId xmlns:a16="http://schemas.microsoft.com/office/drawing/2014/main" id="{F6D2068A-4595-4481-86F3-5C3AD5CB0D75}"/>
              </a:ext>
            </a:extLst>
          </p:cNvPr>
          <p:cNvSpPr txBox="1"/>
          <p:nvPr/>
        </p:nvSpPr>
        <p:spPr>
          <a:xfrm>
            <a:off x="6746172" y="4730993"/>
            <a:ext cx="1271200" cy="7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it" dirty="0">
                <a:solidFill>
                  <a:srgbClr val="0000FF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Linear</a:t>
            </a:r>
            <a:endParaRPr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32" name="Google Shape;227;p22">
            <a:extLst>
              <a:ext uri="{FF2B5EF4-FFF2-40B4-BE49-F238E27FC236}">
                <a16:creationId xmlns:a16="http://schemas.microsoft.com/office/drawing/2014/main" id="{0847DEEA-F707-449A-95B8-21881CCD6C4E}"/>
              </a:ext>
            </a:extLst>
          </p:cNvPr>
          <p:cNvSpPr txBox="1"/>
          <p:nvPr/>
        </p:nvSpPr>
        <p:spPr>
          <a:xfrm>
            <a:off x="6746172" y="5176525"/>
            <a:ext cx="1750420" cy="7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it" dirty="0">
                <a:solidFill>
                  <a:srgbClr val="0000FF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Polynomial</a:t>
            </a:r>
            <a:endParaRPr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33" name="Google Shape;228;p22">
            <a:extLst>
              <a:ext uri="{FF2B5EF4-FFF2-40B4-BE49-F238E27FC236}">
                <a16:creationId xmlns:a16="http://schemas.microsoft.com/office/drawing/2014/main" id="{AE55B9D2-B3DE-4123-B818-3B0CEC743029}"/>
              </a:ext>
            </a:extLst>
          </p:cNvPr>
          <p:cNvSpPr txBox="1"/>
          <p:nvPr/>
        </p:nvSpPr>
        <p:spPr>
          <a:xfrm>
            <a:off x="6746172" y="5555881"/>
            <a:ext cx="1594400" cy="7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it" dirty="0">
                <a:solidFill>
                  <a:srgbClr val="0000FF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RBF</a:t>
            </a:r>
            <a:endParaRPr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34" name="Google Shape;238;p22">
            <a:extLst>
              <a:ext uri="{FF2B5EF4-FFF2-40B4-BE49-F238E27FC236}">
                <a16:creationId xmlns:a16="http://schemas.microsoft.com/office/drawing/2014/main" id="{DCC87A89-5C4B-46A0-8FAA-FFEFCFC63D4A}"/>
              </a:ext>
            </a:extLst>
          </p:cNvPr>
          <p:cNvSpPr txBox="1"/>
          <p:nvPr/>
        </p:nvSpPr>
        <p:spPr>
          <a:xfrm>
            <a:off x="7740712" y="4378178"/>
            <a:ext cx="29997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Common kernel choices:</a:t>
            </a:r>
            <a:endParaRPr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36" name="Google Shape;230;p22">
            <a:extLst>
              <a:ext uri="{FF2B5EF4-FFF2-40B4-BE49-F238E27FC236}">
                <a16:creationId xmlns:a16="http://schemas.microsoft.com/office/drawing/2014/main" id="{A5CDEB19-5371-4D6E-9C54-33E3DF826D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507" y="4582378"/>
            <a:ext cx="996878" cy="40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34;p22">
            <a:extLst>
              <a:ext uri="{FF2B5EF4-FFF2-40B4-BE49-F238E27FC236}">
                <a16:creationId xmlns:a16="http://schemas.microsoft.com/office/drawing/2014/main" id="{41C22CAC-69C9-474D-839D-355A58A61599}"/>
              </a:ext>
            </a:extLst>
          </p:cNvPr>
          <p:cNvPicPr preferRelativeResize="0"/>
          <p:nvPr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446" y="4262898"/>
            <a:ext cx="843000" cy="21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240;p22">
            <a:extLst>
              <a:ext uri="{FF2B5EF4-FFF2-40B4-BE49-F238E27FC236}">
                <a16:creationId xmlns:a16="http://schemas.microsoft.com/office/drawing/2014/main" id="{B4AA8439-E9EF-404E-BDD9-8D49E4CE186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>
            <a:off x="4831946" y="4984535"/>
            <a:ext cx="0" cy="1758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41;p22">
            <a:extLst>
              <a:ext uri="{FF2B5EF4-FFF2-40B4-BE49-F238E27FC236}">
                <a16:creationId xmlns:a16="http://schemas.microsoft.com/office/drawing/2014/main" id="{150DF8D4-CA97-4204-A70E-7A4875BDFD2B}"/>
              </a:ext>
            </a:extLst>
          </p:cNvPr>
          <p:cNvSpPr txBox="1"/>
          <p:nvPr/>
        </p:nvSpPr>
        <p:spPr>
          <a:xfrm>
            <a:off x="3683667" y="5160391"/>
            <a:ext cx="22965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rgbClr val="FF0000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Kernel function</a:t>
            </a:r>
            <a:endParaRPr sz="1600" b="1" dirty="0">
              <a:solidFill>
                <a:srgbClr val="FF0000"/>
              </a:solidFill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0C3CC-3257-415D-932B-C203948B2322}"/>
              </a:ext>
            </a:extLst>
          </p:cNvPr>
          <p:cNvSpPr txBox="1"/>
          <p:nvPr/>
        </p:nvSpPr>
        <p:spPr>
          <a:xfrm>
            <a:off x="8150251" y="3857659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Feature </a:t>
            </a:r>
            <a:r>
              <a:rPr lang="it-IT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it-IT" sz="1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Google Shape;76;p14">
            <a:extLst>
              <a:ext uri="{FF2B5EF4-FFF2-40B4-BE49-F238E27FC236}">
                <a16:creationId xmlns:a16="http://schemas.microsoft.com/office/drawing/2014/main" id="{690549AD-3BC7-8066-3A46-64B52BE97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Support </a:t>
            </a:r>
            <a:r>
              <a:rPr lang="it-IT" b="1" dirty="0" err="1">
                <a:cs typeface="Helvetica" panose="020B0604020202020204" pitchFamily="34" charset="0"/>
              </a:rPr>
              <a:t>Vector</a:t>
            </a:r>
            <a:r>
              <a:rPr lang="it-IT" b="1" dirty="0">
                <a:cs typeface="Helvetica" panose="020B0604020202020204" pitchFamily="34" charset="0"/>
              </a:rPr>
              <a:t> Machine</a:t>
            </a:r>
            <a:endParaRPr b="1" dirty="0"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1C6DF10-52DE-3AA8-5728-438A2F786142}"/>
                  </a:ext>
                </a:extLst>
              </p:cNvPr>
              <p:cNvSpPr txBox="1"/>
              <p:nvPr/>
            </p:nvSpPr>
            <p:spPr>
              <a:xfrm>
                <a:off x="179259" y="1092959"/>
                <a:ext cx="6087693" cy="564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Well-known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Machine Learning model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suited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binary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multilabel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classification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Useful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signal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/background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discrimination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Task: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binary classifications of feature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Proxima Nova"/>
                          </a:rPr>
                        </m:ctrlPr>
                      </m:accPr>
                      <m:e>
                        <m:r>
                          <a:rPr lang="it-IT" sz="16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Proxima Nova"/>
                          </a:rPr>
                          <m:t>𝒙</m:t>
                        </m:r>
                      </m:e>
                    </m:acc>
                    <m:r>
                      <a:rPr lang="it-IT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  <a:sym typeface="Proxima Nova"/>
                      </a:rPr>
                      <m:t>∈</m:t>
                    </m:r>
                    <m:sSup>
                      <m:sSupPr>
                        <m:ctrlPr>
                          <a:rPr lang="it-IT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Proxima Nova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Proxima Nova"/>
                          </a:rPr>
                          <m:t>ℝ</m:t>
                        </m:r>
                      </m:e>
                      <m:sup>
                        <m:r>
                          <a:rPr lang="it-IT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Proxima Nova"/>
                          </a:rPr>
                          <m:t>𝒏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r>
                  <a:rPr lang="en-US" sz="1600" i="1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i.e. 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predicting the class outcome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𝑦</m:t>
                    </m:r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∈{−1; +1}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.</a:t>
                </a:r>
              </a:p>
              <a:p>
                <a:endParaRPr lang="en-US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Idea: 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given a </a:t>
                </a:r>
                <a:r>
                  <a:rPr lang="en-US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feature map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𝜙</m:t>
                    </m:r>
                    <m:d>
                      <m:dPr>
                        <m:ctrlPr>
                          <a:rPr lang="ar-AE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accPr>
                          <m:e>
                            <m: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,  </m:t>
                    </m:r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𝜙</m:t>
                    </m:r>
                    <m:d>
                      <m:dPr>
                        <m:ctrlPr>
                          <a:rPr lang="ar-AE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ar-AE" sz="16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Proxima Nova"/>
                                    <a:cs typeface="Helvetica" panose="020B0604020202020204" pitchFamily="34" charset="0"/>
                                    <a:sym typeface="Proxima Nova"/>
                                  </a:rPr>
                                </m:ctrlPr>
                              </m:accPr>
                              <m:e>
                                <m:r>
                                  <a:rPr lang="ar-AE" sz="16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Proxima Nova"/>
                                    <a:cs typeface="Helvetica" panose="020B0604020202020204" pitchFamily="34" charset="0"/>
                                    <a:sym typeface="Proxima Nova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∈</m:t>
                    </m:r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𝑀</m:t>
                    </m:r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:</m:t>
                    </m:r>
                    <m:func>
                      <m:funcPr>
                        <m:ctrlPr>
                          <a:rPr lang="ar-AE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=</m:t>
                    </m:r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𝑚</m:t>
                    </m:r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&gt;</m:t>
                    </m:r>
                    <m:r>
                      <a:rPr lang="ar-AE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𝑛</m:t>
                    </m:r>
                  </m:oMath>
                </a14:m>
                <a:r>
                  <a:rPr lang="ar-AE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, 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finding the best linear decision boundary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accPr>
                          <m:e>
                            <m:r>
                              <a:rPr lang="ar-AE" sz="16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𝑻</m:t>
                        </m:r>
                      </m:sup>
                    </m:sSup>
                    <m:r>
                      <a:rPr lang="ar-AE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𝝓</m:t>
                    </m:r>
                    <m:d>
                      <m:dPr>
                        <m:ctrlP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accPr>
                          <m:e>
                            <m: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ar-AE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−</m:t>
                    </m:r>
                    <m:r>
                      <a:rPr lang="ar-AE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𝒃</m:t>
                    </m:r>
                    <m:r>
                      <a:rPr lang="ar-AE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=</m:t>
                    </m:r>
                    <m:r>
                      <a:rPr lang="ar-AE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𝟎</m:t>
                    </m:r>
                  </m:oMath>
                </a14:m>
                <a:endParaRPr lang="ar-AE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by maximizing:  </a:t>
                </a:r>
              </a:p>
              <a:p>
                <a:endParaRPr lang="en-US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𝑓</m:t>
                      </m:r>
                      <m:d>
                        <m:dPr>
                          <m:ctrlP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, </m:t>
                          </m:r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ar-AE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</m:ctrlPr>
                        </m:naryPr>
                        <m:sub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ar-AE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oxima Nova"/>
                          <a:cs typeface="Helvetica" panose="020B0604020202020204" pitchFamily="34" charset="0"/>
                          <a:sym typeface="Proxima Nova"/>
                        </a:rPr>
                        <m:t>−</m:t>
                      </m:r>
                      <m:f>
                        <m:fPr>
                          <m:ctrlP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</m:ctrlPr>
                        </m:fPr>
                        <m:num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1</m:t>
                          </m:r>
                        </m:num>
                        <m:den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</m:ctrlPr>
                        </m:naryPr>
                        <m:sub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  <m:t>𝑗</m:t>
                              </m:r>
                            </m:sub>
                          </m:sSub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〈</m:t>
                          </m:r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𝜙</m:t>
                          </m:r>
                          <m:d>
                            <m:d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ar-AE" sz="16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Proxima Nova"/>
                                          <a:cs typeface="Helvetica" panose="020B0604020202020204" pitchFamily="34" charset="0"/>
                                          <a:sym typeface="Proxima Nov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6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Proxima Nova"/>
                                          <a:cs typeface="Helvetica" panose="020B0604020202020204" pitchFamily="34" charset="0"/>
                                          <a:sym typeface="Proxima Nova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sz="16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, </m:t>
                          </m:r>
                          <m:r>
                            <a:rPr lang="ar-AE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𝜙</m:t>
                          </m:r>
                          <m:d>
                            <m:dPr>
                              <m:ctrlPr>
                                <a:rPr lang="ar-AE" sz="16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Helvetica" panose="020B0604020202020204" pitchFamily="34" charset="0"/>
                                  <a:sym typeface="Proxima Nov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ar-AE" sz="16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Proxima Nova"/>
                                          <a:cs typeface="Helvetica" panose="020B0604020202020204" pitchFamily="34" charset="0"/>
                                          <a:sym typeface="Proxima Nov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6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Proxima Nova"/>
                                          <a:cs typeface="Helvetica" panose="020B0604020202020204" pitchFamily="34" charset="0"/>
                                          <a:sym typeface="Proxima Nova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sz="16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Helvetica" panose="020B0604020202020204" pitchFamily="34" charset="0"/>
                                      <a:sym typeface="Proxima Nov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16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Helvetica" panose="020B0604020202020204" pitchFamily="34" charset="0"/>
                              <a:sym typeface="Proxima Nova"/>
                            </a:rPr>
                            <m:t>〉</m:t>
                          </m:r>
                        </m:e>
                      </m:nary>
                    </m:oMath>
                  </m:oMathPara>
                </a14:m>
                <a:endParaRPr lang="ar-AE" sz="1600" b="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accPr>
                      <m:e>
                        <m:r>
                          <a:rPr lang="ar-AE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𝑤</m:t>
                        </m:r>
                      </m:e>
                    </m:acc>
                    <m:r>
                      <a:rPr lang="ar-AE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Helvetica" panose="020B0604020202020204" pitchFamily="34" charset="0"/>
                        <a:sym typeface="Proxima Nov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</m:ctrlPr>
                      </m:naryPr>
                      <m:sub>
                        <m: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𝒄</m:t>
                            </m:r>
                          </m:e>
                          <m:sub>
                            <m: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𝒚</m:t>
                            </m:r>
                          </m:e>
                          <m:sub>
                            <m: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𝒊</m:t>
                            </m:r>
                          </m:sub>
                        </m:sSub>
                        <m: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𝝓</m:t>
                        </m:r>
                        <m: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(</m:t>
                        </m:r>
                        <m:sSub>
                          <m:sSubPr>
                            <m:ctrlP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ar-AE" sz="1600" b="1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Proxima Nova"/>
                                    <a:cs typeface="Helvetica" panose="020B0604020202020204" pitchFamily="34" charset="0"/>
                                    <a:sym typeface="Proxima Nova"/>
                                  </a:rPr>
                                </m:ctrlPr>
                              </m:accPr>
                              <m:e>
                                <m:r>
                                  <a:rPr lang="ar-AE" sz="1600" b="1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Proxima Nova"/>
                                    <a:cs typeface="Helvetica" panose="020B0604020202020204" pitchFamily="34" charset="0"/>
                                    <a:sym typeface="Proxima Nova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ar-AE" sz="1600" b="1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Helvetica" panose="020B0604020202020204" pitchFamily="34" charset="0"/>
                                <a:sym typeface="Proxima Nova"/>
                              </a:rPr>
                              <m:t>𝒊</m:t>
                            </m:r>
                          </m:sub>
                        </m:sSub>
                        <m:r>
                          <a:rPr lang="ar-AE" sz="16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Proxima Nova"/>
                            <a:cs typeface="Helvetica" panose="020B0604020202020204" pitchFamily="34" charset="0"/>
                            <a:sym typeface="Proxima Nova"/>
                          </a:rPr>
                          <m:t>)</m:t>
                        </m:r>
                      </m:e>
                    </m:nary>
                  </m:oMath>
                </a14:m>
                <a:r>
                  <a:rPr lang="ar-AE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.</a:t>
                </a:r>
              </a:p>
              <a:p>
                <a:endParaRPr lang="ar-AE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endParaRPr lang="ar-AE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endParaRPr lang="ar-AE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endParaRPr lang="ar-AE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When projecting on the original feature space, the </a:t>
                </a:r>
              </a:p>
              <a:p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Proxima Nova"/>
                    <a:cs typeface="Helvetica" panose="020B0604020202020204" pitchFamily="34" charset="0"/>
                    <a:sym typeface="Proxima Nova"/>
                  </a:rPr>
                  <a:t>decision boundary will be generally nonlinear.</a:t>
                </a:r>
              </a:p>
              <a:p>
                <a:endParaRPr lang="en-US" sz="1600" dirty="0">
                  <a:solidFill>
                    <a:schemeClr val="dk1"/>
                  </a:solidFill>
                  <a:latin typeface="Helvetica" panose="020B0604020202020204" pitchFamily="34" charset="0"/>
                  <a:ea typeface="Proxima Nova"/>
                  <a:cs typeface="Helvetica" panose="020B0604020202020204" pitchFamily="34" charset="0"/>
                  <a:sym typeface="Proxima Nova"/>
                </a:endParaRPr>
              </a:p>
              <a:p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1C6DF10-52DE-3AA8-5728-438A2F786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9" y="1092959"/>
                <a:ext cx="6087693" cy="5646546"/>
              </a:xfrm>
              <a:prstGeom prst="rect">
                <a:avLst/>
              </a:prstGeom>
              <a:blipFill>
                <a:blip r:embed="rId10"/>
                <a:stretch>
                  <a:fillRect l="-501" t="-3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22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7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C0E55-3BF9-424C-80AA-FAA7721FCA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905" y="1233158"/>
            <a:ext cx="5435786" cy="2195842"/>
          </a:xfrm>
          <a:prstGeom prst="rect">
            <a:avLst/>
          </a:prstGeom>
        </p:spPr>
      </p:pic>
      <p:sp>
        <p:nvSpPr>
          <p:cNvPr id="15" name="Google Shape;250;p23">
            <a:extLst>
              <a:ext uri="{FF2B5EF4-FFF2-40B4-BE49-F238E27FC236}">
                <a16:creationId xmlns:a16="http://schemas.microsoft.com/office/drawing/2014/main" id="{CA3A7F06-7754-4DEA-8A86-465E4C64C98A}"/>
              </a:ext>
            </a:extLst>
          </p:cNvPr>
          <p:cNvSpPr txBox="1"/>
          <p:nvPr/>
        </p:nvSpPr>
        <p:spPr>
          <a:xfrm>
            <a:off x="283533" y="1113078"/>
            <a:ext cx="610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Promoting the classical feature mapping to a quantum state: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pic>
        <p:nvPicPr>
          <p:cNvPr id="16" name="Google Shape;251;p23">
            <a:extLst>
              <a:ext uri="{FF2B5EF4-FFF2-40B4-BE49-F238E27FC236}">
                <a16:creationId xmlns:a16="http://schemas.microsoft.com/office/drawing/2014/main" id="{ADC4DFC7-53C7-4322-AE52-76D81E4D51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649" y="1465581"/>
            <a:ext cx="2550768" cy="8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2;p23">
            <a:extLst>
              <a:ext uri="{FF2B5EF4-FFF2-40B4-BE49-F238E27FC236}">
                <a16:creationId xmlns:a16="http://schemas.microsoft.com/office/drawing/2014/main" id="{32C51FA4-950D-4EBC-9459-A5578F2B9061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45"/>
          <a:stretch/>
        </p:blipFill>
        <p:spPr>
          <a:xfrm>
            <a:off x="1758169" y="2342757"/>
            <a:ext cx="3039844" cy="453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3;p23">
            <a:extLst>
              <a:ext uri="{FF2B5EF4-FFF2-40B4-BE49-F238E27FC236}">
                <a16:creationId xmlns:a16="http://schemas.microsoft.com/office/drawing/2014/main" id="{F3CA72D4-3720-47F3-BE30-0E6CB9FE80C5}"/>
              </a:ext>
            </a:extLst>
          </p:cNvPr>
          <p:cNvSpPr txBox="1"/>
          <p:nvPr/>
        </p:nvSpPr>
        <p:spPr>
          <a:xfrm>
            <a:off x="7067233" y="3341033"/>
            <a:ext cx="460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it" sz="12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Quantum circuits of with this structure are suitable kernels.</a:t>
            </a:r>
            <a:endParaRPr sz="12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9" name="Google Shape;254;p23">
            <a:extLst>
              <a:ext uri="{FF2B5EF4-FFF2-40B4-BE49-F238E27FC236}">
                <a16:creationId xmlns:a16="http://schemas.microsoft.com/office/drawing/2014/main" id="{8D789827-4654-4FB2-8C88-DE3F2AF0D402}"/>
              </a:ext>
            </a:extLst>
          </p:cNvPr>
          <p:cNvSpPr txBox="1"/>
          <p:nvPr/>
        </p:nvSpPr>
        <p:spPr>
          <a:xfrm>
            <a:off x="193119" y="2902892"/>
            <a:ext cx="5805003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Feature maps are still implicitly defined.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Kernel function is still a measure of similarity between different samples.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20" name="Google Shape;255;p23">
            <a:extLst>
              <a:ext uri="{FF2B5EF4-FFF2-40B4-BE49-F238E27FC236}">
                <a16:creationId xmlns:a16="http://schemas.microsoft.com/office/drawing/2014/main" id="{52A69F5D-F472-4BF8-8242-0104E62053FE}"/>
              </a:ext>
            </a:extLst>
          </p:cNvPr>
          <p:cNvSpPr txBox="1"/>
          <p:nvPr/>
        </p:nvSpPr>
        <p:spPr>
          <a:xfrm>
            <a:off x="193119" y="3703919"/>
            <a:ext cx="6000761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b="1" dirty="0">
                <a:solidFill>
                  <a:srgbClr val="FF0000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Pros:</a:t>
            </a:r>
            <a:endParaRPr b="1" dirty="0">
              <a:solidFill>
                <a:srgbClr val="FF0000"/>
              </a:solidFill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Hilbert space grows rapidly with qubit’s number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1219170" lvl="1" indent="-414856">
              <a:buSzPts val="1300"/>
              <a:buFont typeface="Proxima Nova"/>
              <a:buChar char="○"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Expressive classifiers.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Quantum kernels are generally hard to compute classically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1219170" lvl="1" indent="-414856">
              <a:buSzPts val="1300"/>
              <a:buFont typeface="Proxima Nova"/>
              <a:buChar char="○"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No classical counterpart.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Good results even with small sized circuits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1219170" lvl="1" indent="-414856">
              <a:buSzPts val="1300"/>
              <a:buFont typeface="Proxima Nova"/>
              <a:buChar char="○"/>
            </a:pPr>
            <a:r>
              <a:rPr lang="it" sz="1600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Is a NISQ-era algorithm.</a:t>
            </a:r>
            <a:endParaRPr sz="1600"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21" name="Google Shape;256;p23">
            <a:extLst>
              <a:ext uri="{FF2B5EF4-FFF2-40B4-BE49-F238E27FC236}">
                <a16:creationId xmlns:a16="http://schemas.microsoft.com/office/drawing/2014/main" id="{E9CE5CF3-B289-40D6-A442-206B151D0BEF}"/>
              </a:ext>
            </a:extLst>
          </p:cNvPr>
          <p:cNvSpPr txBox="1"/>
          <p:nvPr/>
        </p:nvSpPr>
        <p:spPr>
          <a:xfrm>
            <a:off x="3791122" y="5888290"/>
            <a:ext cx="441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b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Room for quantum advantage.</a:t>
            </a:r>
            <a:endParaRPr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22" name="Google Shape;257;p23">
            <a:extLst>
              <a:ext uri="{FF2B5EF4-FFF2-40B4-BE49-F238E27FC236}">
                <a16:creationId xmlns:a16="http://schemas.microsoft.com/office/drawing/2014/main" id="{829F52BF-5D84-4130-8E65-F5DD3A90EEB8}"/>
              </a:ext>
            </a:extLst>
          </p:cNvPr>
          <p:cNvSpPr txBox="1"/>
          <p:nvPr/>
        </p:nvSpPr>
        <p:spPr>
          <a:xfrm>
            <a:off x="6390333" y="3703919"/>
            <a:ext cx="595539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b="1" dirty="0">
                <a:solidFill>
                  <a:srgbClr val="FF0000"/>
                </a:solidFill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Cons:</a:t>
            </a:r>
            <a:endParaRPr b="1" dirty="0">
              <a:solidFill>
                <a:srgbClr val="FF0000"/>
              </a:solidFill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Lack of featuremap explainability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1219170" lvl="1" indent="-414856">
              <a:buSzPts val="1300"/>
              <a:buFont typeface="Proxima Nova"/>
              <a:buChar char="○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Unintuitive relation between circuit and outcome.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609585" indent="-414856">
              <a:buSzPts val="1300"/>
              <a:buFont typeface="Proxima Nova"/>
              <a:buChar char="●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Usually set arbitrarily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1219170" lvl="1" indent="-414856">
              <a:buSzPts val="1300"/>
              <a:buFont typeface="Proxima Nova"/>
              <a:buChar char="○"/>
            </a:pPr>
            <a:r>
              <a:rPr lang="it" sz="1600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Problem of chosing a good Quantum Kernel.</a:t>
            </a:r>
            <a:endParaRPr sz="1600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243F58D2-8775-6ABF-25EB-855019FED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Quantum Kernel</a:t>
            </a:r>
            <a:endParaRPr b="1" dirty="0"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Arrow: Bent-Up 6">
            <a:extLst>
              <a:ext uri="{FF2B5EF4-FFF2-40B4-BE49-F238E27FC236}">
                <a16:creationId xmlns:a16="http://schemas.microsoft.com/office/drawing/2014/main" id="{18600722-5506-E5E4-6949-9D1C4F7A6A40}"/>
              </a:ext>
            </a:extLst>
          </p:cNvPr>
          <p:cNvSpPr/>
          <p:nvPr/>
        </p:nvSpPr>
        <p:spPr>
          <a:xfrm rot="5400000">
            <a:off x="3290354" y="5410998"/>
            <a:ext cx="399209" cy="1262974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6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8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0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pic>
        <p:nvPicPr>
          <p:cNvPr id="16" name="Google Shape;371;p31">
            <a:extLst>
              <a:ext uri="{FF2B5EF4-FFF2-40B4-BE49-F238E27FC236}">
                <a16:creationId xmlns:a16="http://schemas.microsoft.com/office/drawing/2014/main" id="{12F29D17-511C-4585-B76B-71C0D8CB7EEB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7536" y="1138254"/>
            <a:ext cx="2920265" cy="2095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372;p31">
            <a:extLst>
              <a:ext uri="{FF2B5EF4-FFF2-40B4-BE49-F238E27FC236}">
                <a16:creationId xmlns:a16="http://schemas.microsoft.com/office/drawing/2014/main" id="{83D065F9-1D5D-4992-A5FA-9B3AB7C0229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9087668" y="3234124"/>
            <a:ext cx="1" cy="5602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" name="Google Shape;373;p31">
            <a:extLst>
              <a:ext uri="{FF2B5EF4-FFF2-40B4-BE49-F238E27FC236}">
                <a16:creationId xmlns:a16="http://schemas.microsoft.com/office/drawing/2014/main" id="{B0A5CC72-B0A9-4818-8441-71CC40458E42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3055" y="3794410"/>
            <a:ext cx="2989226" cy="2124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75;p31">
            <a:extLst>
              <a:ext uri="{FF2B5EF4-FFF2-40B4-BE49-F238E27FC236}">
                <a16:creationId xmlns:a16="http://schemas.microsoft.com/office/drawing/2014/main" id="{AC2986DB-536A-44A7-AF9A-97D0F0E12C10}"/>
              </a:ext>
            </a:extLst>
          </p:cNvPr>
          <p:cNvSpPr txBox="1"/>
          <p:nvPr/>
        </p:nvSpPr>
        <p:spPr>
          <a:xfrm>
            <a:off x="8560310" y="5878941"/>
            <a:ext cx="25035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it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(XY) view (5 x 5) </a:t>
            </a:r>
            <a:r>
              <a:rPr lang="it" sz="1400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r>
              <a:rPr lang="it" sz="1400" i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sz="1400" i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Google Shape;379;p31">
            <a:extLst>
              <a:ext uri="{FF2B5EF4-FFF2-40B4-BE49-F238E27FC236}">
                <a16:creationId xmlns:a16="http://schemas.microsoft.com/office/drawing/2014/main" id="{52F4D2B6-E7BD-4254-8370-ACBCDE87D28F}"/>
              </a:ext>
            </a:extLst>
          </p:cNvPr>
          <p:cNvSpPr/>
          <p:nvPr/>
        </p:nvSpPr>
        <p:spPr>
          <a:xfrm>
            <a:off x="8655669" y="4237796"/>
            <a:ext cx="864000" cy="67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2" name="Google Shape;380;p31">
            <a:extLst>
              <a:ext uri="{FF2B5EF4-FFF2-40B4-BE49-F238E27FC236}">
                <a16:creationId xmlns:a16="http://schemas.microsoft.com/office/drawing/2014/main" id="{D86E93EC-1A39-46E3-836D-141083BFBCE3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7059443" y="4816164"/>
            <a:ext cx="1722756" cy="50190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381;p31">
            <a:extLst>
              <a:ext uri="{FF2B5EF4-FFF2-40B4-BE49-F238E27FC236}">
                <a16:creationId xmlns:a16="http://schemas.microsoft.com/office/drawing/2014/main" id="{E5B99E7D-DD32-457A-888B-D0AFBCF36FD2}"/>
              </a:ext>
            </a:extLst>
          </p:cNvPr>
          <p:cNvSpPr txBox="1"/>
          <p:nvPr/>
        </p:nvSpPr>
        <p:spPr>
          <a:xfrm>
            <a:off x="6445738" y="5122710"/>
            <a:ext cx="731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i="1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“hit”</a:t>
            </a:r>
            <a:endParaRPr sz="1600" i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34" name="Google Shape;76;p14">
            <a:extLst>
              <a:ext uri="{FF2B5EF4-FFF2-40B4-BE49-F238E27FC236}">
                <a16:creationId xmlns:a16="http://schemas.microsoft.com/office/drawing/2014/main" id="{4C45BE09-D822-594B-73B6-3BE6C1D68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Toy model dataset</a:t>
            </a:r>
            <a:endParaRPr b="1" dirty="0">
              <a:cs typeface="Helvetica" panose="020B0604020202020204" pitchFamily="34" charset="0"/>
            </a:endParaRP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9CD9D64-13A2-CA64-07DE-821C3D5D42B0}"/>
              </a:ext>
            </a:extLst>
          </p:cNvPr>
          <p:cNvCxnSpPr/>
          <p:nvPr/>
        </p:nvCxnSpPr>
        <p:spPr>
          <a:xfrm>
            <a:off x="10766425" y="1693545"/>
            <a:ext cx="0" cy="5067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826AD5C-6792-9BE4-8A42-EE6DD9C05352}"/>
              </a:ext>
            </a:extLst>
          </p:cNvPr>
          <p:cNvSpPr txBox="1"/>
          <p:nvPr/>
        </p:nvSpPr>
        <p:spPr>
          <a:xfrm>
            <a:off x="10810240" y="179260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Helvetica" panose="020B0604020202020204" pitchFamily="34" charset="0"/>
                <a:cs typeface="Helvetica" panose="020B0604020202020204" pitchFamily="34" charset="0"/>
              </a:rPr>
              <a:t>5 mm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977237E-4121-AFF7-A893-DAA92BD45ED9}"/>
              </a:ext>
            </a:extLst>
          </p:cNvPr>
          <p:cNvCxnSpPr>
            <a:cxnSpLocks/>
          </p:cNvCxnSpPr>
          <p:nvPr/>
        </p:nvCxnSpPr>
        <p:spPr>
          <a:xfrm>
            <a:off x="10810240" y="2204855"/>
            <a:ext cx="5680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43B03F9-73BE-ADC8-DF74-7780829EF7CA}"/>
                  </a:ext>
                </a:extLst>
              </p:cNvPr>
              <p:cNvSpPr txBox="1"/>
              <p:nvPr/>
            </p:nvSpPr>
            <p:spPr>
              <a:xfrm>
                <a:off x="371284" y="3654980"/>
                <a:ext cx="5489707" cy="232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Issues:</a:t>
                </a:r>
              </a:p>
              <a:p>
                <a:pPr>
                  <a:lnSpc>
                    <a:spcPct val="150000"/>
                  </a:lnSpc>
                </a:pPr>
                <a:endParaRPr lang="it-IT" sz="3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DUNE’s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energy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resolution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won’t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excellent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at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i="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MeV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energies.</a:t>
                </a:r>
              </a:p>
              <a:p>
                <a:endParaRPr lang="it-IT" sz="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Track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lengths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are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similar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the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spatial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resolution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𝐶𝑆𝐷𝐴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∼1.2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2.5 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elecrons</a:t>
                </a:r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endParaRPr lang="it-IT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	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Hard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classification</a:t>
                </a:r>
                <a:r>
                  <a:rPr lang="it-IT" sz="16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problem</a:t>
                </a:r>
                <a:r>
                  <a:rPr lang="it-IT" sz="16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43B03F9-73BE-ADC8-DF74-7780829E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84" y="3654980"/>
                <a:ext cx="5489707" cy="2322367"/>
              </a:xfrm>
              <a:prstGeom prst="rect">
                <a:avLst/>
              </a:prstGeom>
              <a:blipFill>
                <a:blip r:embed="rId5"/>
                <a:stretch>
                  <a:fillRect l="-1000" b="-23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C775495-6CA5-29A7-2B2E-6C337A8D1303}"/>
                  </a:ext>
                </a:extLst>
              </p:cNvPr>
              <p:cNvSpPr txBox="1"/>
              <p:nvPr/>
            </p:nvSpPr>
            <p:spPr>
              <a:xfrm>
                <a:off x="371285" y="1297122"/>
                <a:ext cx="5643436" cy="214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err="1"/>
                  <a:t>Datsaset</a:t>
                </a:r>
                <a:r>
                  <a:rPr lang="it-IT" b="1" dirty="0"/>
                  <a:t>:</a:t>
                </a:r>
              </a:p>
              <a:p>
                <a:endParaRPr lang="it-IT" sz="400" b="1" dirty="0"/>
              </a:p>
              <a:p>
                <a:endParaRPr lang="it-IT" sz="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Geant4 simulated high-resolution </a:t>
                </a:r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β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 and </a:t>
                </a:r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ββ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 tracks in </a:t>
                </a:r>
                <a:r>
                  <a:rPr lang="en-US" sz="1600" dirty="0" err="1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LAr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 at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𝐸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=</m:t>
                    </m:r>
                    <m:sSubSup>
                      <m:sSubSup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Helvetica" panose="020B060402020202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Helvetica" panose="020B0604020202020204" pitchFamily="34" charset="0"/>
                            <a:sym typeface="Arial"/>
                          </a:rPr>
                          <m:t>𝑄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Helvetica" panose="020B0604020202020204" pitchFamily="34" charset="0"/>
                            <a:sym typeface="Arial"/>
                          </a:rPr>
                          <m:t>𝛽𝛽</m:t>
                        </m:r>
                      </m:sub>
                      <m:sup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Helvetica" panose="020B0604020202020204" pitchFamily="34" charset="0"/>
                            <a:sym typeface="Arial"/>
                          </a:rPr>
                          <m:t>136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Helvetica" panose="020B0604020202020204" pitchFamily="34" charset="0"/>
                            <a:sym typeface="Arial"/>
                          </a:rPr>
                          <m:t>𝑋𝑒</m:t>
                        </m:r>
                      </m:sup>
                    </m:sSubSup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=2.458</m:t>
                    </m:r>
                    <m:r>
                      <a:rPr lang="it-IT" sz="16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i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MeV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.</a:t>
                </a:r>
              </a:p>
              <a:p>
                <a:endParaRPr lang="en-US" sz="400" dirty="0">
                  <a:solidFill>
                    <a:schemeClr val="dk1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Tracks have been </a:t>
                </a:r>
                <a:r>
                  <a:rPr lang="en-US" sz="1600" dirty="0" err="1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downsampled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 to </a:t>
                </a:r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3D </a:t>
                </a:r>
                <a:r>
                  <a:rPr lang="en-US" sz="1600" b="1" dirty="0" err="1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voxelized</a:t>
                </a:r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 data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 with resolution (bin-widths) of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[</m:t>
                    </m:r>
                    <m:r>
                      <a:rPr lang="en-US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𝟓</m:t>
                    </m:r>
                    <m:r>
                      <a:rPr lang="it-IT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×</m:t>
                    </m:r>
                    <m:r>
                      <a:rPr lang="en-US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𝟓</m:t>
                    </m:r>
                    <m:r>
                      <a:rPr lang="it-IT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×</m:t>
                    </m:r>
                    <m:r>
                      <a:rPr lang="en-US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𝟏</m:t>
                    </m:r>
                    <m:r>
                      <a:rPr lang="en-US" sz="1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Helvetica" panose="020B0604020202020204" pitchFamily="34" charset="0"/>
                        <a:sym typeface="Arial"/>
                      </a:rPr>
                      <m:t>] </m:t>
                    </m:r>
                  </m:oMath>
                </a14:m>
                <a:r>
                  <a:rPr lang="en-US" sz="1600" b="1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mm</a:t>
                </a:r>
                <a:r>
                  <a:rPr lang="en-US" sz="1600" b="1" baseline="300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3</a:t>
                </a: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, in order to simulate a DUNE-like spatial resolution.</a:t>
                </a:r>
              </a:p>
              <a:p>
                <a:endParaRPr lang="en-US" sz="400" dirty="0">
                  <a:solidFill>
                    <a:schemeClr val="dk1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Helvetica" panose="020B0604020202020204" pitchFamily="34" charset="0"/>
                    <a:ea typeface="Arial"/>
                    <a:cs typeface="Helvetica" panose="020B0604020202020204" pitchFamily="34" charset="0"/>
                    <a:sym typeface="Arial"/>
                  </a:rPr>
                  <a:t>Detector effects not accounted.</a:t>
                </a:r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C775495-6CA5-29A7-2B2E-6C337A8D1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85" y="1297122"/>
                <a:ext cx="5643436" cy="2141484"/>
              </a:xfrm>
              <a:prstGeom prst="rect">
                <a:avLst/>
              </a:prstGeom>
              <a:blipFill>
                <a:blip r:embed="rId6"/>
                <a:stretch>
                  <a:fillRect l="-972" t="-1709" b="-25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7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873A43-2881-44CD-9CD8-986FBC05C0E1}"/>
              </a:ext>
            </a:extLst>
          </p:cNvPr>
          <p:cNvSpPr/>
          <p:nvPr/>
        </p:nvSpPr>
        <p:spPr>
          <a:xfrm>
            <a:off x="-6" y="6411470"/>
            <a:ext cx="12192000" cy="446530"/>
          </a:xfrm>
          <a:prstGeom prst="rect">
            <a:avLst/>
          </a:prstGeom>
          <a:gradFill>
            <a:gsLst>
              <a:gs pos="0">
                <a:schemeClr val="tx2"/>
              </a:gs>
              <a:gs pos="11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DC9E2-53B8-4195-8020-562FFB7D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205" y="6432109"/>
            <a:ext cx="905959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Extraction Neural Networks for Quantum Kernel classifiers: low-energy background rejection in Xenon-Doped </a:t>
            </a:r>
            <a:r>
              <a:rPr lang="en-US" dirty="0" err="1">
                <a:solidFill>
                  <a:schemeClr val="tx1"/>
                </a:solidFill>
              </a:rPr>
              <a:t>LArTPC</a:t>
            </a:r>
            <a:r>
              <a:rPr lang="en-US" dirty="0">
                <a:solidFill>
                  <a:schemeClr val="tx1"/>
                </a:solidFill>
              </a:rPr>
              <a:t> detectors ​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492C139-59FE-4110-A1E6-94F3A2F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52748"/>
            <a:ext cx="2743200" cy="36512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24/10/2022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F070F-CB98-4260-AEA8-9ED06E7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48425"/>
            <a:ext cx="2743200" cy="365125"/>
          </a:xfrm>
        </p:spPr>
        <p:txBody>
          <a:bodyPr/>
          <a:lstStyle/>
          <a:p>
            <a:fld id="{D16C37BF-32F1-457F-B9D2-A4D85425EC36}" type="slidenum">
              <a:rPr lang="it-IT" smtClean="0">
                <a:solidFill>
                  <a:schemeClr val="tx1"/>
                </a:solidFill>
              </a:rPr>
              <a:t>9</a:t>
            </a:fld>
            <a:r>
              <a:rPr lang="it-IT" dirty="0">
                <a:solidFill>
                  <a:schemeClr val="tx1"/>
                </a:solidFill>
              </a:rPr>
              <a:t>/18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CDD15-B2DA-4024-9E1D-16C61B3A9FB7}"/>
              </a:ext>
            </a:extLst>
          </p:cNvPr>
          <p:cNvSpPr/>
          <p:nvPr/>
        </p:nvSpPr>
        <p:spPr>
          <a:xfrm>
            <a:off x="0" y="2476"/>
            <a:ext cx="12192000" cy="872198"/>
          </a:xfrm>
          <a:prstGeom prst="rect">
            <a:avLst/>
          </a:prstGeom>
          <a:gradFill>
            <a:gsLst>
              <a:gs pos="0">
                <a:schemeClr val="tx2"/>
              </a:gs>
              <a:gs pos="5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678443-BB38-4E20-B9B7-38D5553ED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3" y="99598"/>
            <a:ext cx="680888" cy="673001"/>
          </a:xfrm>
          <a:prstGeom prst="rect">
            <a:avLst/>
          </a:prstGeom>
        </p:spPr>
      </p:pic>
      <p:sp>
        <p:nvSpPr>
          <p:cNvPr id="9" name="Google Shape;303;p26">
            <a:extLst>
              <a:ext uri="{FF2B5EF4-FFF2-40B4-BE49-F238E27FC236}">
                <a16:creationId xmlns:a16="http://schemas.microsoft.com/office/drawing/2014/main" id="{E5DA1D71-8F1C-4EF1-9ACC-CD57F24B5A27}"/>
              </a:ext>
            </a:extLst>
          </p:cNvPr>
          <p:cNvSpPr txBox="1">
            <a:spLocks/>
          </p:cNvSpPr>
          <p:nvPr/>
        </p:nvSpPr>
        <p:spPr>
          <a:xfrm>
            <a:off x="174812" y="1058827"/>
            <a:ext cx="5558475" cy="21331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implementing the NISQ Quantum Support Vector Machine (QSVM) with </a:t>
            </a:r>
            <a:r>
              <a:rPr lang="en-US" sz="16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LArTPC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measurements, the input features must be reduced, while maintaining useful informative content.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approach:</a:t>
            </a:r>
            <a:r>
              <a:rPr lang="en-US" sz="16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training Neural Networks as </a:t>
            </a:r>
            <a:r>
              <a:rPr lang="en-US" sz="16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standalone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classifiers, while defining specific </a:t>
            </a:r>
            <a:r>
              <a:rPr lang="en-US" sz="16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extraction layers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for the QSVM input.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2707F8-8A56-6EFA-B780-F376BA3DF631}"/>
              </a:ext>
            </a:extLst>
          </p:cNvPr>
          <p:cNvSpPr txBox="1"/>
          <p:nvPr/>
        </p:nvSpPr>
        <p:spPr>
          <a:xfrm>
            <a:off x="188210" y="3499655"/>
            <a:ext cx="52677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Models </a:t>
            </a:r>
            <a:r>
              <a:rPr lang="it-IT" b="1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investigated</a:t>
            </a:r>
            <a:r>
              <a:rPr lang="it-IT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ctr"/>
            <a:endParaRPr lang="it-I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Convolutional</a:t>
            </a: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Neural</a:t>
            </a: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Network (CNN)</a:t>
            </a:r>
          </a:p>
          <a:p>
            <a:pPr marL="288000" lvl="1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Tracks are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elaborated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visually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and features are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extracted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making use of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convolutional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filters.</a:t>
            </a:r>
          </a:p>
          <a:p>
            <a:endParaRPr lang="it-I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Transformer (or </a:t>
            </a:r>
            <a:r>
              <a:rPr lang="it-IT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Attention</a:t>
            </a:r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Network) (ATN)</a:t>
            </a:r>
          </a:p>
          <a:p>
            <a:pPr marL="288000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Tracks are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treated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sequences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correlated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hits,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recurring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mechanism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 of self-</a:t>
            </a:r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attention</a:t>
            </a: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15" name="Google Shape;305;p26">
            <a:extLst>
              <a:ext uri="{FF2B5EF4-FFF2-40B4-BE49-F238E27FC236}">
                <a16:creationId xmlns:a16="http://schemas.microsoft.com/office/drawing/2014/main" id="{748595C4-9C16-4E68-8734-58C62D4591C3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71938"/>
            <a:ext cx="5347914" cy="249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48047A-68B2-4F2E-B171-D7F05CA409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929" y="4327918"/>
            <a:ext cx="2501762" cy="18289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AA2759-DB1C-D0F2-D44B-5799F812EA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287" y="4404242"/>
            <a:ext cx="3656052" cy="175260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03F49F-B133-EC98-15FE-951E09068E1A}"/>
              </a:ext>
            </a:extLst>
          </p:cNvPr>
          <p:cNvSpPr txBox="1"/>
          <p:nvPr/>
        </p:nvSpPr>
        <p:spPr>
          <a:xfrm>
            <a:off x="7073920" y="402295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Helvetica" panose="020B0604020202020204" pitchFamily="34" charset="0"/>
                <a:cs typeface="Helvetica" panose="020B0604020202020204" pitchFamily="34" charset="0"/>
              </a:rPr>
              <a:t>CNN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946B44-DA9E-2B41-C0C0-AC208CE53108}"/>
              </a:ext>
            </a:extLst>
          </p:cNvPr>
          <p:cNvSpPr txBox="1"/>
          <p:nvPr/>
        </p:nvSpPr>
        <p:spPr>
          <a:xfrm>
            <a:off x="10494724" y="4040929"/>
            <a:ext cx="589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ATN</a:t>
            </a:r>
          </a:p>
        </p:txBody>
      </p:sp>
      <p:sp>
        <p:nvSpPr>
          <p:cNvPr id="21" name="Google Shape;76;p14">
            <a:extLst>
              <a:ext uri="{FF2B5EF4-FFF2-40B4-BE49-F238E27FC236}">
                <a16:creationId xmlns:a16="http://schemas.microsoft.com/office/drawing/2014/main" id="{42F45902-14F0-686F-D197-D3E5F700A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533" y="88678"/>
            <a:ext cx="102365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cs typeface="Helvetica" panose="020B0604020202020204" pitchFamily="34" charset="0"/>
              </a:rPr>
              <a:t>Feature </a:t>
            </a:r>
            <a:r>
              <a:rPr lang="it-IT" b="1" dirty="0" err="1">
                <a:cs typeface="Helvetica" panose="020B0604020202020204" pitchFamily="34" charset="0"/>
              </a:rPr>
              <a:t>extraction</a:t>
            </a:r>
            <a:endParaRPr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606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2566</Words>
  <Application>Microsoft Office PowerPoint</Application>
  <PresentationFormat>Widescreen</PresentationFormat>
  <Paragraphs>441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(Headin</vt:lpstr>
      <vt:lpstr>Calibri</vt:lpstr>
      <vt:lpstr>Calibri Light</vt:lpstr>
      <vt:lpstr>Cambria Math</vt:lpstr>
      <vt:lpstr>Helvetica</vt:lpstr>
      <vt:lpstr>Proxima Nova</vt:lpstr>
      <vt:lpstr>1_Office Theme</vt:lpstr>
      <vt:lpstr>Feature Extraction Neural Networks for Quantum Kernel classifiers: low-energy background rejection in Xenon-Doped LArTPC detectors ​</vt:lpstr>
      <vt:lpstr>The 0νββ decay in DUNE  </vt:lpstr>
      <vt:lpstr>DUNE LArTPCs and Quantum Machine Learning</vt:lpstr>
      <vt:lpstr>Qubits and Quantum Circuits  </vt:lpstr>
      <vt:lpstr>Superconductive qubit and NISQ era</vt:lpstr>
      <vt:lpstr>Support Vector Machine</vt:lpstr>
      <vt:lpstr>Quantum Kernel  </vt:lpstr>
      <vt:lpstr>Toy model dataset</vt:lpstr>
      <vt:lpstr>Feature extraction</vt:lpstr>
      <vt:lpstr>Quantum Kernel choices</vt:lpstr>
      <vt:lpstr>Two-qubits QSVM</vt:lpstr>
      <vt:lpstr>More qubits and the role of entanglement</vt:lpstr>
      <vt:lpstr>Genetic Quantum Kernels</vt:lpstr>
      <vt:lpstr>Genetic outcome and performances</vt:lpstr>
      <vt:lpstr>QSVM test on IBM hardware</vt:lpstr>
      <vt:lpstr>Enhancing the track resolution</vt:lpstr>
      <vt:lpstr>DUNE FD Horizontal Drift dataset</vt:lpstr>
      <vt:lpstr>Conclusions</vt:lpstr>
      <vt:lpstr>PowerPoint Presentation</vt:lpstr>
      <vt:lpstr>Workflow outline</vt:lpstr>
      <vt:lpstr>CNN and ATN standalone predictions</vt:lpstr>
      <vt:lpstr>CNN and ATN architectures</vt:lpstr>
      <vt:lpstr>Bloch sphere visualization</vt:lpstr>
      <vt:lpstr>QSVM at [1×1×1] 〖mm〗^3</vt:lpstr>
      <vt:lpstr>DUNE low-energy physics</vt:lpstr>
      <vt:lpstr>Entanglement - Example</vt:lpstr>
      <vt:lpstr>More genetic kernels</vt:lpstr>
      <vt:lpstr>DUNE FD Horizontal Drift dataset</vt:lpstr>
      <vt:lpstr>β and neutron background topologies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Extraction Neural Networks for Quantum Kernel classifiers: low-energy background rejection in Xenon-Doped LArTPC detectors</dc:title>
  <dc:creator>Roberto Moretti</dc:creator>
  <cp:lastModifiedBy>Roberto Moretti</cp:lastModifiedBy>
  <cp:revision>13</cp:revision>
  <dcterms:created xsi:type="dcterms:W3CDTF">2022-10-17T19:05:22Z</dcterms:created>
  <dcterms:modified xsi:type="dcterms:W3CDTF">2022-11-08T11:56:25Z</dcterms:modified>
</cp:coreProperties>
</file>